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8"/>
  </p:notesMasterIdLst>
  <p:handoutMasterIdLst>
    <p:handoutMasterId r:id="rId29"/>
  </p:handoutMasterIdLst>
  <p:sldIdLst>
    <p:sldId id="283" r:id="rId5"/>
    <p:sldId id="275" r:id="rId6"/>
    <p:sldId id="336" r:id="rId7"/>
    <p:sldId id="317" r:id="rId8"/>
    <p:sldId id="287" r:id="rId9"/>
    <p:sldId id="339" r:id="rId10"/>
    <p:sldId id="338" r:id="rId11"/>
    <p:sldId id="334" r:id="rId12"/>
    <p:sldId id="342" r:id="rId13"/>
    <p:sldId id="333" r:id="rId14"/>
    <p:sldId id="346" r:id="rId15"/>
    <p:sldId id="329" r:id="rId16"/>
    <p:sldId id="343" r:id="rId17"/>
    <p:sldId id="330" r:id="rId18"/>
    <p:sldId id="335" r:id="rId19"/>
    <p:sldId id="344" r:id="rId20"/>
    <p:sldId id="332" r:id="rId21"/>
    <p:sldId id="341" r:id="rId22"/>
    <p:sldId id="331" r:id="rId23"/>
    <p:sldId id="340" r:id="rId24"/>
    <p:sldId id="328" r:id="rId25"/>
    <p:sldId id="326" r:id="rId26"/>
    <p:sldId id="298" r:id="rId27"/>
  </p:sldIdLst>
  <p:sldSz cx="12192000" cy="6858000"/>
  <p:notesSz cx="6858000" cy="9144000"/>
  <p:embeddedFontLst>
    <p:embeddedFont>
      <p:font typeface="Be Vietnam" panose="020B0604020202020204" charset="0"/>
      <p:regular r:id="rId30"/>
      <p:bold r:id="rId31"/>
      <p:italic r:id="rId32"/>
      <p:boldItalic r:id="rId33"/>
    </p:embeddedFont>
    <p:embeddedFont>
      <p:font typeface="Nunito Sans" pitchFamily="2" charset="0"/>
      <p:regular r:id="rId34"/>
      <p:bold r:id="rId35"/>
      <p:italic r:id="rId36"/>
      <p:boldItalic r:id="rId37"/>
    </p:embeddedFont>
    <p:embeddedFont>
      <p:font typeface="TT Norms Bold" panose="020B0604020202020204" charset="0"/>
      <p:bold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1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yia Rohava" initials="MR" lastIdx="2" clrIdx="0">
    <p:extLst>
      <p:ext uri="{19B8F6BF-5375-455C-9EA6-DF929625EA0E}">
        <p15:presenceInfo xmlns:p15="http://schemas.microsoft.com/office/powerpoint/2012/main" userId="S::maryia@carrcommunications.ie::1eb95606-01c2-4676-9e8e-35c17cf3192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727A"/>
    <a:srgbClr val="17BDC1"/>
    <a:srgbClr val="052E30"/>
    <a:srgbClr val="274249"/>
    <a:srgbClr val="E5786A"/>
    <a:srgbClr val="B9B9B9"/>
    <a:srgbClr val="45969C"/>
    <a:srgbClr val="3F3F3F"/>
    <a:srgbClr val="E1E1E1"/>
    <a:srgbClr val="1849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167" autoAdjust="0"/>
  </p:normalViewPr>
  <p:slideViewPr>
    <p:cSldViewPr snapToGrid="0">
      <p:cViewPr varScale="1">
        <p:scale>
          <a:sx n="96" d="100"/>
          <a:sy n="96" d="100"/>
        </p:scale>
        <p:origin x="1116" y="90"/>
      </p:cViewPr>
      <p:guideLst>
        <p:guide orient="horz" pos="1616"/>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font" Target="fonts/font5.fntdata"/><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font" Target="fonts/font7.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font" Target="fonts/font9.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C6911B9-3211-4AA1-A8C9-1DC19E14073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0305C112-159C-475B-B1CA-14D79547703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587A8F-F43F-4142-8B24-7A211859246C}" type="datetimeFigureOut">
              <a:rPr lang="en-IE" smtClean="0"/>
              <a:t>16/01/2025</a:t>
            </a:fld>
            <a:endParaRPr lang="en-IE"/>
          </a:p>
        </p:txBody>
      </p:sp>
      <p:sp>
        <p:nvSpPr>
          <p:cNvPr id="4" name="Footer Placeholder 3">
            <a:extLst>
              <a:ext uri="{FF2B5EF4-FFF2-40B4-BE49-F238E27FC236}">
                <a16:creationId xmlns:a16="http://schemas.microsoft.com/office/drawing/2014/main" id="{89D11F2D-36ED-4951-8682-70A71C5BE5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04862018-41F1-4C1F-A76C-889024AE5FA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71A05C-7650-4DBF-9369-6ABD65A1E4D0}" type="slidenum">
              <a:rPr lang="en-IE" smtClean="0"/>
              <a:t>‹#›</a:t>
            </a:fld>
            <a:endParaRPr lang="en-IE"/>
          </a:p>
        </p:txBody>
      </p:sp>
    </p:spTree>
    <p:extLst>
      <p:ext uri="{BB962C8B-B14F-4D97-AF65-F5344CB8AC3E}">
        <p14:creationId xmlns:p14="http://schemas.microsoft.com/office/powerpoint/2010/main" val="22917558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4411CC-7311-4833-B6BB-E5B0F266ED4E}" type="datetimeFigureOut">
              <a:rPr lang="en-IE" smtClean="0"/>
              <a:t>16/01/2025</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D644C8-3C5C-4E4C-ACBD-1BEF168FB179}" type="slidenum">
              <a:rPr lang="en-IE" smtClean="0"/>
              <a:t>‹#›</a:t>
            </a:fld>
            <a:endParaRPr lang="en-IE"/>
          </a:p>
        </p:txBody>
      </p:sp>
    </p:spTree>
    <p:extLst>
      <p:ext uri="{BB962C8B-B14F-4D97-AF65-F5344CB8AC3E}">
        <p14:creationId xmlns:p14="http://schemas.microsoft.com/office/powerpoint/2010/main" val="1252531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Presentation Contents</a:t>
            </a:r>
            <a:endParaRPr lang="el-GR" dirty="0"/>
          </a:p>
        </p:txBody>
      </p:sp>
      <p:sp>
        <p:nvSpPr>
          <p:cNvPr id="4" name="Slide Number Placeholder 3"/>
          <p:cNvSpPr>
            <a:spLocks noGrp="1"/>
          </p:cNvSpPr>
          <p:nvPr>
            <p:ph type="sldNum" sz="quarter" idx="5"/>
          </p:nvPr>
        </p:nvSpPr>
        <p:spPr/>
        <p:txBody>
          <a:bodyPr/>
          <a:lstStyle/>
          <a:p>
            <a:fld id="{E3DC91F0-6F03-4E18-BADD-9FCF0833C18A}" type="slidenum">
              <a:rPr lang="el-GR" smtClean="0"/>
              <a:t>2</a:t>
            </a:fld>
            <a:endParaRPr lang="el-GR"/>
          </a:p>
        </p:txBody>
      </p:sp>
    </p:spTree>
    <p:extLst>
      <p:ext uri="{BB962C8B-B14F-4D97-AF65-F5344CB8AC3E}">
        <p14:creationId xmlns:p14="http://schemas.microsoft.com/office/powerpoint/2010/main" val="4121303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t>Project objective achieved:</a:t>
            </a:r>
          </a:p>
          <a:p>
            <a:pPr marL="171450" indent="-171450">
              <a:spcBef>
                <a:spcPts val="400"/>
              </a:spcBef>
              <a:spcAft>
                <a:spcPts val="400"/>
              </a:spcAft>
              <a:buFont typeface="Arial" panose="020B0604020202020204" pitchFamily="34" charset="0"/>
              <a:buChar char="•"/>
            </a:pPr>
            <a:r>
              <a:rPr lang="en-US" sz="1050" b="1" dirty="0" err="1"/>
              <a:t>Optimise</a:t>
            </a:r>
            <a:r>
              <a:rPr lang="en-US" sz="1050" dirty="0"/>
              <a:t> current procedures and methods of triage and pre-hospital life support </a:t>
            </a:r>
          </a:p>
          <a:p>
            <a:pPr marL="171450" indent="-171450">
              <a:spcBef>
                <a:spcPts val="400"/>
              </a:spcBef>
              <a:spcAft>
                <a:spcPts val="400"/>
              </a:spcAft>
              <a:buFont typeface="Arial" panose="020B0604020202020204" pitchFamily="34" charset="0"/>
              <a:buChar char="•"/>
            </a:pPr>
            <a:r>
              <a:rPr lang="en-US" sz="1050" b="1" dirty="0"/>
              <a:t>Enhance</a:t>
            </a:r>
            <a:r>
              <a:rPr lang="en-US" sz="1050" dirty="0"/>
              <a:t> the operational capacities of emergency medical services in the event of mass casualty incidents</a:t>
            </a:r>
          </a:p>
          <a:p>
            <a:pPr marL="171450" indent="-171450">
              <a:spcBef>
                <a:spcPts val="400"/>
              </a:spcBef>
              <a:spcAft>
                <a:spcPts val="400"/>
              </a:spcAft>
              <a:buFont typeface="Arial" panose="020B0604020202020204" pitchFamily="34" charset="0"/>
              <a:buChar char="•"/>
            </a:pPr>
            <a:r>
              <a:rPr lang="en-US" sz="1050" b="1" dirty="0"/>
              <a:t>Offer</a:t>
            </a:r>
            <a:r>
              <a:rPr lang="en-US" sz="1050" dirty="0"/>
              <a:t> intelligent, integrated, and interconnected technological solutions for emergency teams</a:t>
            </a:r>
          </a:p>
          <a:p>
            <a:pPr marL="171450" indent="-171450">
              <a:spcBef>
                <a:spcPts val="400"/>
              </a:spcBef>
              <a:spcAft>
                <a:spcPts val="400"/>
              </a:spcAft>
              <a:buFont typeface="Arial" panose="020B0604020202020204" pitchFamily="34" charset="0"/>
              <a:buChar char="•"/>
            </a:pPr>
            <a:r>
              <a:rPr lang="en-US" sz="1050" b="1" dirty="0"/>
              <a:t>Develop</a:t>
            </a:r>
            <a:r>
              <a:rPr lang="en-US" sz="1050" dirty="0"/>
              <a:t> a commonly agreed operational framework for multi-agency emergency response</a:t>
            </a:r>
            <a:endParaRPr lang="el-GR" sz="1050" dirty="0"/>
          </a:p>
          <a:p>
            <a:endParaRPr lang="en-US" sz="1050" dirty="0"/>
          </a:p>
          <a:p>
            <a:r>
              <a:rPr lang="en-US" sz="1050" b="1" dirty="0"/>
              <a:t>and further a figure with the:</a:t>
            </a:r>
          </a:p>
          <a:p>
            <a:pPr marL="171450" indent="-171450">
              <a:buFont typeface="Arial" panose="020B0604020202020204" pitchFamily="34" charset="0"/>
              <a:buChar char="•"/>
            </a:pPr>
            <a:r>
              <a:rPr lang="en-US" sz="1050" b="0" dirty="0"/>
              <a:t>Round tables, </a:t>
            </a:r>
          </a:p>
          <a:p>
            <a:pPr marL="171450" indent="-171450">
              <a:buFont typeface="Arial" panose="020B0604020202020204" pitchFamily="34" charset="0"/>
              <a:buChar char="•"/>
            </a:pPr>
            <a:r>
              <a:rPr lang="en-US" sz="1050" b="0" dirty="0"/>
              <a:t>Table Top </a:t>
            </a:r>
            <a:r>
              <a:rPr lang="en-US" sz="1050" b="0" dirty="0" err="1"/>
              <a:t>eXercises</a:t>
            </a:r>
            <a:r>
              <a:rPr lang="en-US" sz="1050" b="0" dirty="0"/>
              <a:t> (TTX)</a:t>
            </a:r>
          </a:p>
          <a:p>
            <a:pPr marL="171450" indent="-171450">
              <a:buFont typeface="Arial" panose="020B0604020202020204" pitchFamily="34" charset="0"/>
              <a:buChar char="•"/>
            </a:pPr>
            <a:r>
              <a:rPr lang="en-US" sz="1050" b="0" dirty="0"/>
              <a:t>Small Scale </a:t>
            </a:r>
            <a:r>
              <a:rPr lang="en-US" sz="1050" b="0" dirty="0" err="1"/>
              <a:t>eXercise</a:t>
            </a:r>
            <a:r>
              <a:rPr lang="en-US" sz="1050" b="0" dirty="0"/>
              <a:t> (SSX)</a:t>
            </a:r>
          </a:p>
          <a:p>
            <a:pPr marL="171450" indent="-171450">
              <a:buFont typeface="Arial" panose="020B0604020202020204" pitchFamily="34" charset="0"/>
              <a:buChar char="•"/>
            </a:pPr>
            <a:r>
              <a:rPr lang="en-US" sz="1050" b="0" dirty="0"/>
              <a:t>2 MACSIM system based simulation and the </a:t>
            </a:r>
          </a:p>
          <a:p>
            <a:pPr marL="171450" indent="-171450">
              <a:buFont typeface="Arial" panose="020B0604020202020204" pitchFamily="34" charset="0"/>
              <a:buChar char="•"/>
            </a:pPr>
            <a:r>
              <a:rPr lang="en-US" sz="1050" b="0" dirty="0"/>
              <a:t>2 Full Scale </a:t>
            </a:r>
            <a:r>
              <a:rPr lang="en-US" sz="1050" b="0" dirty="0" err="1"/>
              <a:t>eXercises</a:t>
            </a:r>
            <a:r>
              <a:rPr lang="en-US" sz="1050" b="0" dirty="0"/>
              <a:t> (FSXs)</a:t>
            </a:r>
          </a:p>
          <a:p>
            <a:pPr marL="0" indent="0">
              <a:buFont typeface="Arial" panose="020B0604020202020204" pitchFamily="34" charset="0"/>
              <a:buNone/>
            </a:pPr>
            <a:r>
              <a:rPr lang="en-US" sz="1400" b="1" dirty="0"/>
              <a:t>Conducted to evaluate and finalize the technologies while validating the NIGHTINGALE toolkit.</a:t>
            </a:r>
            <a:endParaRPr lang="en-US" sz="1050" b="1" dirty="0"/>
          </a:p>
        </p:txBody>
      </p:sp>
      <p:sp>
        <p:nvSpPr>
          <p:cNvPr id="4" name="Slide Number Placeholder 3"/>
          <p:cNvSpPr>
            <a:spLocks noGrp="1"/>
          </p:cNvSpPr>
          <p:nvPr>
            <p:ph type="sldNum" sz="quarter" idx="5"/>
          </p:nvPr>
        </p:nvSpPr>
        <p:spPr/>
        <p:txBody>
          <a:bodyPr/>
          <a:lstStyle/>
          <a:p>
            <a:fld id="{E3DC91F0-6F03-4E18-BADD-9FCF0833C18A}" type="slidenum">
              <a:rPr lang="el-GR" smtClean="0"/>
              <a:t>3</a:t>
            </a:fld>
            <a:endParaRPr lang="el-GR"/>
          </a:p>
        </p:txBody>
      </p:sp>
    </p:spTree>
    <p:extLst>
      <p:ext uri="{BB962C8B-B14F-4D97-AF65-F5344CB8AC3E}">
        <p14:creationId xmlns:p14="http://schemas.microsoft.com/office/powerpoint/2010/main" val="3637374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alibri" panose="020F0502020204030204" pitchFamily="34" charset="0"/>
                <a:ea typeface="Calibri" panose="020F0502020204030204" pitchFamily="34" charset="0"/>
              </a:rPr>
              <a:t> </a:t>
            </a:r>
            <a:endParaRPr lang="en-US" sz="1800">
              <a:effectLst/>
              <a:latin typeface="Calibri" panose="020F0502020204030204" pitchFamily="34" charset="0"/>
              <a:ea typeface="Calibri" panose="020F0502020204030204" pitchFamily="34" charset="0"/>
            </a:endParaRPr>
          </a:p>
          <a:p>
            <a:r>
              <a:rPr lang="en-GB" sz="1800">
                <a:effectLst/>
                <a:latin typeface="Calibri" panose="020F0502020204030204" pitchFamily="34" charset="0"/>
                <a:ea typeface="Calibri" panose="020F0502020204030204" pitchFamily="34" charset="0"/>
              </a:rPr>
              <a:t> </a:t>
            </a:r>
            <a:endParaRPr lang="en-US" sz="1800">
              <a:effectLst/>
              <a:latin typeface="Calibri" panose="020F0502020204030204" pitchFamily="34" charset="0"/>
              <a:ea typeface="Calibri" panose="020F0502020204030204" pitchFamily="34" charset="0"/>
            </a:endParaRPr>
          </a:p>
          <a:p>
            <a:pPr marL="457200"/>
            <a:r>
              <a:rPr lang="en-GB" sz="1800">
                <a:effectLst/>
                <a:latin typeface="Calibri" panose="020F0502020204030204" pitchFamily="34" charset="0"/>
                <a:ea typeface="Calibri" panose="020F0502020204030204" pitchFamily="34" charset="0"/>
              </a:rPr>
              <a:t> </a:t>
            </a:r>
            <a:endParaRPr lang="en-US" sz="1800">
              <a:effectLst/>
              <a:latin typeface="Calibri" panose="020F0502020204030204" pitchFamily="34"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DA581072-7E6D-486B-9638-97B43C6172D6}" type="slidenum">
              <a:rPr lang="en-US" smtClean="0"/>
              <a:t>5</a:t>
            </a:fld>
            <a:endParaRPr lang="en-US"/>
          </a:p>
        </p:txBody>
      </p:sp>
    </p:spTree>
    <p:extLst>
      <p:ext uri="{BB962C8B-B14F-4D97-AF65-F5344CB8AC3E}">
        <p14:creationId xmlns:p14="http://schemas.microsoft.com/office/powerpoint/2010/main" val="2739464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Wingdings" panose="05000000000000000000" pitchFamily="2" charset="2"/>
              <a:buChar char="v"/>
            </a:pPr>
            <a:r>
              <a:rPr lang="el-GR" b="1" dirty="0" err="1"/>
              <a:t>Proven</a:t>
            </a:r>
            <a:r>
              <a:rPr lang="el-GR" b="1" dirty="0"/>
              <a:t> </a:t>
            </a:r>
            <a:r>
              <a:rPr lang="el-GR" b="1" dirty="0" err="1"/>
              <a:t>Deployment</a:t>
            </a:r>
            <a:r>
              <a:rPr lang="el-GR" b="1" dirty="0"/>
              <a:t> in </a:t>
            </a:r>
            <a:r>
              <a:rPr lang="el-GR" b="1" dirty="0" err="1"/>
              <a:t>Realistic</a:t>
            </a:r>
            <a:r>
              <a:rPr lang="el-GR" b="1" dirty="0"/>
              <a:t> </a:t>
            </a:r>
            <a:r>
              <a:rPr lang="el-GR" b="1" dirty="0" err="1"/>
              <a:t>Scenarios</a:t>
            </a:r>
            <a:r>
              <a:rPr lang="el-GR" b="1" dirty="0"/>
              <a:t>: </a:t>
            </a:r>
            <a:r>
              <a:rPr lang="el-GR" dirty="0"/>
              <a:t>The </a:t>
            </a:r>
            <a:r>
              <a:rPr lang="el-GR" dirty="0" err="1"/>
              <a:t>digital</a:t>
            </a:r>
            <a:r>
              <a:rPr lang="el-GR" dirty="0"/>
              <a:t> </a:t>
            </a:r>
            <a:r>
              <a:rPr lang="el-GR" dirty="0" err="1"/>
              <a:t>triage</a:t>
            </a:r>
            <a:r>
              <a:rPr lang="el-GR" dirty="0"/>
              <a:t> </a:t>
            </a:r>
            <a:r>
              <a:rPr lang="el-GR" dirty="0" err="1"/>
              <a:t>solution</a:t>
            </a:r>
            <a:r>
              <a:rPr lang="el-GR" dirty="0"/>
              <a:t> </a:t>
            </a:r>
            <a:r>
              <a:rPr lang="el-GR" dirty="0" err="1"/>
              <a:t>was</a:t>
            </a:r>
            <a:r>
              <a:rPr lang="el-GR" dirty="0"/>
              <a:t> </a:t>
            </a:r>
            <a:r>
              <a:rPr lang="el-GR" dirty="0" err="1"/>
              <a:t>successfully</a:t>
            </a:r>
            <a:r>
              <a:rPr lang="el-GR" dirty="0"/>
              <a:t> </a:t>
            </a:r>
            <a:r>
              <a:rPr lang="el-GR" dirty="0" err="1"/>
              <a:t>tested</a:t>
            </a:r>
            <a:r>
              <a:rPr lang="el-GR" dirty="0"/>
              <a:t> in </a:t>
            </a:r>
            <a:r>
              <a:rPr lang="el-GR" dirty="0" err="1"/>
              <a:t>three</a:t>
            </a:r>
            <a:r>
              <a:rPr lang="el-GR" dirty="0"/>
              <a:t> </a:t>
            </a:r>
            <a:r>
              <a:rPr lang="el-GR" dirty="0" err="1"/>
              <a:t>major</a:t>
            </a:r>
            <a:r>
              <a:rPr lang="el-GR" dirty="0"/>
              <a:t> </a:t>
            </a:r>
            <a:r>
              <a:rPr lang="el-GR" dirty="0" err="1"/>
              <a:t>exercises</a:t>
            </a:r>
            <a:r>
              <a:rPr lang="el-GR" dirty="0"/>
              <a:t>, </a:t>
            </a:r>
            <a:r>
              <a:rPr lang="el-GR" dirty="0" err="1"/>
              <a:t>including</a:t>
            </a:r>
            <a:r>
              <a:rPr lang="el-GR" dirty="0"/>
              <a:t> </a:t>
            </a:r>
            <a:r>
              <a:rPr lang="el-GR" dirty="0" err="1"/>
              <a:t>one</a:t>
            </a:r>
            <a:r>
              <a:rPr lang="el-GR" dirty="0"/>
              <a:t> </a:t>
            </a:r>
            <a:r>
              <a:rPr lang="el-GR" dirty="0" err="1"/>
              <a:t>involving</a:t>
            </a:r>
            <a:r>
              <a:rPr lang="el-GR" dirty="0"/>
              <a:t> 80 </a:t>
            </a:r>
            <a:r>
              <a:rPr lang="el-GR" dirty="0" err="1"/>
              <a:t>simulated</a:t>
            </a:r>
            <a:r>
              <a:rPr lang="el-GR" dirty="0"/>
              <a:t> </a:t>
            </a:r>
            <a:r>
              <a:rPr lang="el-GR" dirty="0" err="1"/>
              <a:t>victims</a:t>
            </a:r>
            <a:r>
              <a:rPr lang="el-GR" dirty="0"/>
              <a:t> and 200 </a:t>
            </a:r>
            <a:r>
              <a:rPr lang="el-GR" dirty="0" err="1"/>
              <a:t>first</a:t>
            </a:r>
            <a:r>
              <a:rPr lang="el-GR" dirty="0"/>
              <a:t> </a:t>
            </a:r>
            <a:r>
              <a:rPr lang="el-GR" dirty="0" err="1"/>
              <a:t>responders</a:t>
            </a:r>
            <a:r>
              <a:rPr lang="el-GR" dirty="0"/>
              <a:t>.</a:t>
            </a:r>
            <a:endParaRPr lang="en-US" dirty="0"/>
          </a:p>
          <a:p>
            <a:pPr marL="285750" indent="-285750">
              <a:buFont typeface="Wingdings" panose="05000000000000000000" pitchFamily="2" charset="2"/>
              <a:buChar char="v"/>
            </a:pPr>
            <a:r>
              <a:rPr lang="el-GR" b="1" dirty="0" err="1"/>
              <a:t>Field-Proven</a:t>
            </a:r>
            <a:r>
              <a:rPr lang="el-GR" b="1" dirty="0"/>
              <a:t> </a:t>
            </a:r>
            <a:r>
              <a:rPr lang="el-GR" b="1" dirty="0" err="1"/>
              <a:t>Reliability</a:t>
            </a:r>
            <a:r>
              <a:rPr lang="el-GR" dirty="0"/>
              <a:t>: </a:t>
            </a:r>
            <a:r>
              <a:rPr lang="el-GR" dirty="0" err="1"/>
              <a:t>Demonstrated</a:t>
            </a:r>
            <a:r>
              <a:rPr lang="el-GR" dirty="0"/>
              <a:t> </a:t>
            </a:r>
            <a:r>
              <a:rPr lang="el-GR" dirty="0" err="1"/>
              <a:t>robust</a:t>
            </a:r>
            <a:r>
              <a:rPr lang="el-GR" dirty="0"/>
              <a:t> </a:t>
            </a:r>
            <a:r>
              <a:rPr lang="el-GR" dirty="0" err="1"/>
              <a:t>functionality</a:t>
            </a:r>
            <a:r>
              <a:rPr lang="el-GR" dirty="0"/>
              <a:t> </a:t>
            </a:r>
            <a:r>
              <a:rPr lang="el-GR" dirty="0" err="1"/>
              <a:t>during</a:t>
            </a:r>
            <a:r>
              <a:rPr lang="el-GR" dirty="0"/>
              <a:t> </a:t>
            </a:r>
            <a:r>
              <a:rPr lang="el-GR" dirty="0" err="1"/>
              <a:t>multi-location</a:t>
            </a:r>
            <a:r>
              <a:rPr lang="el-GR" dirty="0"/>
              <a:t> </a:t>
            </a:r>
            <a:r>
              <a:rPr lang="el-GR" dirty="0" err="1"/>
              <a:t>deployments</a:t>
            </a:r>
            <a:r>
              <a:rPr lang="el-GR" dirty="0"/>
              <a:t>, </a:t>
            </a:r>
            <a:r>
              <a:rPr lang="el-GR" dirty="0" err="1"/>
              <a:t>confirming</a:t>
            </a:r>
            <a:r>
              <a:rPr lang="el-GR" dirty="0"/>
              <a:t> </a:t>
            </a:r>
            <a:r>
              <a:rPr lang="el-GR" dirty="0" err="1"/>
              <a:t>its</a:t>
            </a:r>
            <a:r>
              <a:rPr lang="el-GR" dirty="0"/>
              <a:t> </a:t>
            </a:r>
            <a:r>
              <a:rPr lang="el-GR" dirty="0" err="1"/>
              <a:t>viability</a:t>
            </a:r>
            <a:r>
              <a:rPr lang="el-GR" dirty="0"/>
              <a:t> in </a:t>
            </a:r>
            <a:r>
              <a:rPr lang="el-GR" dirty="0" err="1"/>
              <a:t>real-life</a:t>
            </a:r>
            <a:r>
              <a:rPr lang="el-GR" dirty="0"/>
              <a:t> </a:t>
            </a:r>
            <a:r>
              <a:rPr lang="el-GR" dirty="0" err="1"/>
              <a:t>mass</a:t>
            </a:r>
            <a:r>
              <a:rPr lang="el-GR" dirty="0"/>
              <a:t> </a:t>
            </a:r>
            <a:r>
              <a:rPr lang="el-GR" dirty="0" err="1"/>
              <a:t>casualty</a:t>
            </a:r>
            <a:r>
              <a:rPr lang="el-GR" dirty="0"/>
              <a:t> </a:t>
            </a:r>
            <a:r>
              <a:rPr lang="el-GR" dirty="0" err="1"/>
              <a:t>response</a:t>
            </a:r>
            <a:r>
              <a:rPr lang="el-GR" dirty="0"/>
              <a:t> </a:t>
            </a:r>
            <a:r>
              <a:rPr lang="el-GR" dirty="0" err="1"/>
              <a:t>scenarios</a:t>
            </a:r>
            <a:r>
              <a:rPr lang="el-GR" dirty="0"/>
              <a:t>.</a:t>
            </a:r>
          </a:p>
          <a:p>
            <a:pPr marL="285750" indent="-285750">
              <a:buFont typeface="Wingdings" panose="05000000000000000000" pitchFamily="2" charset="2"/>
              <a:buChar char="v"/>
            </a:pPr>
            <a:r>
              <a:rPr lang="el-GR" b="1" dirty="0" err="1"/>
              <a:t>Secure</a:t>
            </a:r>
            <a:r>
              <a:rPr lang="el-GR" b="1" dirty="0"/>
              <a:t> and </a:t>
            </a:r>
            <a:r>
              <a:rPr lang="el-GR" b="1" dirty="0" err="1"/>
              <a:t>Efficient</a:t>
            </a:r>
            <a:r>
              <a:rPr lang="el-GR" b="1" dirty="0"/>
              <a:t> Communication</a:t>
            </a:r>
            <a:r>
              <a:rPr lang="el-GR" dirty="0"/>
              <a:t>: </a:t>
            </a:r>
            <a:r>
              <a:rPr lang="el-GR" dirty="0" err="1"/>
              <a:t>Enabled</a:t>
            </a:r>
            <a:r>
              <a:rPr lang="el-GR" dirty="0"/>
              <a:t> </a:t>
            </a:r>
            <a:r>
              <a:rPr lang="el-GR" dirty="0" err="1"/>
              <a:t>secure</a:t>
            </a:r>
            <a:r>
              <a:rPr lang="el-GR" dirty="0"/>
              <a:t> and </a:t>
            </a:r>
            <a:r>
              <a:rPr lang="el-GR" dirty="0" err="1"/>
              <a:t>real-time</a:t>
            </a:r>
            <a:r>
              <a:rPr lang="el-GR" dirty="0"/>
              <a:t> </a:t>
            </a:r>
            <a:r>
              <a:rPr lang="el-GR" dirty="0" err="1"/>
              <a:t>data</a:t>
            </a:r>
            <a:r>
              <a:rPr lang="el-GR" dirty="0"/>
              <a:t> </a:t>
            </a:r>
            <a:r>
              <a:rPr lang="el-GR" dirty="0" err="1"/>
              <a:t>exchange</a:t>
            </a:r>
            <a:r>
              <a:rPr lang="el-GR" dirty="0"/>
              <a:t> </a:t>
            </a:r>
            <a:r>
              <a:rPr lang="el-GR" dirty="0" err="1"/>
              <a:t>between</a:t>
            </a:r>
            <a:r>
              <a:rPr lang="el-GR" dirty="0"/>
              <a:t> </a:t>
            </a:r>
            <a:r>
              <a:rPr lang="el-GR" dirty="0" err="1"/>
              <a:t>different</a:t>
            </a:r>
            <a:r>
              <a:rPr lang="el-GR" dirty="0"/>
              <a:t> </a:t>
            </a:r>
            <a:r>
              <a:rPr lang="el-GR" dirty="0" err="1"/>
              <a:t>first</a:t>
            </a:r>
            <a:r>
              <a:rPr lang="el-GR" dirty="0"/>
              <a:t> </a:t>
            </a:r>
            <a:r>
              <a:rPr lang="el-GR" dirty="0" err="1"/>
              <a:t>responder</a:t>
            </a:r>
            <a:r>
              <a:rPr lang="el-GR" dirty="0"/>
              <a:t> </a:t>
            </a:r>
            <a:r>
              <a:rPr lang="el-GR" dirty="0" err="1"/>
              <a:t>teams</a:t>
            </a:r>
            <a:r>
              <a:rPr lang="el-GR" dirty="0"/>
              <a:t> and </a:t>
            </a:r>
            <a:r>
              <a:rPr lang="el-GR" dirty="0" err="1"/>
              <a:t>command</a:t>
            </a:r>
            <a:r>
              <a:rPr lang="el-GR" dirty="0"/>
              <a:t> </a:t>
            </a:r>
            <a:r>
              <a:rPr lang="el-GR" dirty="0" err="1"/>
              <a:t>centers</a:t>
            </a:r>
            <a:r>
              <a:rPr lang="el-GR" dirty="0"/>
              <a:t>, </a:t>
            </a:r>
            <a:r>
              <a:rPr lang="el-GR" dirty="0" err="1"/>
              <a:t>promoting</a:t>
            </a:r>
            <a:r>
              <a:rPr lang="el-GR" dirty="0"/>
              <a:t> </a:t>
            </a:r>
            <a:r>
              <a:rPr lang="el-GR" dirty="0" err="1"/>
              <a:t>coordinated</a:t>
            </a:r>
            <a:r>
              <a:rPr lang="el-GR" dirty="0"/>
              <a:t> </a:t>
            </a:r>
            <a:r>
              <a:rPr lang="el-GR" dirty="0" err="1"/>
              <a:t>response</a:t>
            </a:r>
            <a:r>
              <a:rPr lang="el-GR" dirty="0"/>
              <a:t> </a:t>
            </a:r>
            <a:r>
              <a:rPr lang="el-GR" dirty="0" err="1"/>
              <a:t>efforts</a:t>
            </a:r>
            <a:r>
              <a:rPr lang="el-GR" dirty="0"/>
              <a:t>.</a:t>
            </a:r>
            <a:endParaRPr lang="en-US" dirty="0"/>
          </a:p>
          <a:p>
            <a:pPr marL="285750" indent="-285750">
              <a:buFont typeface="Wingdings" panose="05000000000000000000" pitchFamily="2" charset="2"/>
              <a:buChar char="v"/>
            </a:pPr>
            <a:r>
              <a:rPr lang="el-GR" b="1" dirty="0" err="1"/>
              <a:t>Instant</a:t>
            </a:r>
            <a:r>
              <a:rPr lang="el-GR" b="1" dirty="0"/>
              <a:t> </a:t>
            </a:r>
            <a:r>
              <a:rPr lang="el-GR" b="1" dirty="0" err="1"/>
              <a:t>Awareness</a:t>
            </a:r>
            <a:r>
              <a:rPr lang="el-GR" b="1" dirty="0"/>
              <a:t> and </a:t>
            </a:r>
            <a:r>
              <a:rPr lang="el-GR" b="1" dirty="0" err="1"/>
              <a:t>Synchronization</a:t>
            </a:r>
            <a:r>
              <a:rPr lang="el-GR" dirty="0"/>
              <a:t>: </a:t>
            </a:r>
            <a:r>
              <a:rPr lang="el-GR" dirty="0" err="1"/>
              <a:t>Upon</a:t>
            </a:r>
            <a:r>
              <a:rPr lang="el-GR" dirty="0"/>
              <a:t> </a:t>
            </a:r>
            <a:r>
              <a:rPr lang="el-GR" dirty="0" err="1"/>
              <a:t>incident</a:t>
            </a:r>
            <a:r>
              <a:rPr lang="el-GR" dirty="0"/>
              <a:t> </a:t>
            </a:r>
            <a:r>
              <a:rPr lang="el-GR" dirty="0" err="1"/>
              <a:t>reporting</a:t>
            </a:r>
            <a:r>
              <a:rPr lang="el-GR" dirty="0"/>
              <a:t>, </a:t>
            </a:r>
            <a:r>
              <a:rPr lang="el-GR" dirty="0" err="1"/>
              <a:t>all</a:t>
            </a:r>
            <a:r>
              <a:rPr lang="el-GR" dirty="0"/>
              <a:t> </a:t>
            </a:r>
            <a:r>
              <a:rPr lang="el-GR" dirty="0" err="1"/>
              <a:t>tools</a:t>
            </a:r>
            <a:r>
              <a:rPr lang="el-GR" dirty="0"/>
              <a:t> and </a:t>
            </a:r>
            <a:r>
              <a:rPr lang="el-GR" dirty="0" err="1"/>
              <a:t>agencies</a:t>
            </a:r>
            <a:r>
              <a:rPr lang="el-GR" dirty="0"/>
              <a:t> (</a:t>
            </a:r>
            <a:r>
              <a:rPr lang="el-GR" dirty="0" err="1"/>
              <a:t>varied</a:t>
            </a:r>
            <a:r>
              <a:rPr lang="el-GR" dirty="0"/>
              <a:t> </a:t>
            </a:r>
            <a:r>
              <a:rPr lang="el-GR" dirty="0" err="1"/>
              <a:t>first</a:t>
            </a:r>
            <a:r>
              <a:rPr lang="el-GR" dirty="0"/>
              <a:t> </a:t>
            </a:r>
            <a:r>
              <a:rPr lang="el-GR" dirty="0" err="1"/>
              <a:t>responder</a:t>
            </a:r>
            <a:r>
              <a:rPr lang="el-GR" dirty="0"/>
              <a:t> </a:t>
            </a:r>
            <a:r>
              <a:rPr lang="el-GR" dirty="0" err="1"/>
              <a:t>teams</a:t>
            </a:r>
            <a:r>
              <a:rPr lang="el-GR" dirty="0"/>
              <a:t>) </a:t>
            </a:r>
            <a:r>
              <a:rPr lang="el-GR" dirty="0" err="1"/>
              <a:t>were</a:t>
            </a:r>
            <a:r>
              <a:rPr lang="el-GR" dirty="0"/>
              <a:t> </a:t>
            </a:r>
            <a:r>
              <a:rPr lang="el-GR" dirty="0" err="1"/>
              <a:t>immediately</a:t>
            </a:r>
            <a:r>
              <a:rPr lang="el-GR" dirty="0"/>
              <a:t> </a:t>
            </a:r>
            <a:r>
              <a:rPr lang="el-GR" dirty="0" err="1"/>
              <a:t>notified</a:t>
            </a:r>
            <a:r>
              <a:rPr lang="el-GR" dirty="0"/>
              <a:t>, </a:t>
            </a:r>
            <a:r>
              <a:rPr lang="el-GR" dirty="0" err="1"/>
              <a:t>establishing</a:t>
            </a:r>
            <a:r>
              <a:rPr lang="el-GR" dirty="0"/>
              <a:t> </a:t>
            </a:r>
            <a:r>
              <a:rPr lang="el-GR" dirty="0" err="1"/>
              <a:t>an</a:t>
            </a:r>
            <a:r>
              <a:rPr lang="el-GR" dirty="0"/>
              <a:t> </a:t>
            </a:r>
            <a:r>
              <a:rPr lang="el-GR" dirty="0" err="1"/>
              <a:t>integrated</a:t>
            </a:r>
            <a:r>
              <a:rPr lang="el-GR" dirty="0"/>
              <a:t> </a:t>
            </a:r>
            <a:r>
              <a:rPr lang="el-GR" dirty="0" err="1"/>
              <a:t>awareness</a:t>
            </a:r>
            <a:r>
              <a:rPr lang="el-GR" dirty="0"/>
              <a:t> of the </a:t>
            </a:r>
            <a:r>
              <a:rPr lang="el-GR" dirty="0" err="1"/>
              <a:t>situation</a:t>
            </a:r>
            <a:r>
              <a:rPr lang="el-GR" dirty="0"/>
              <a:t>.</a:t>
            </a:r>
            <a:endParaRPr lang="en-US" dirty="0"/>
          </a:p>
          <a:p>
            <a:pPr marL="285750" indent="-285750">
              <a:buFont typeface="Wingdings" panose="05000000000000000000" pitchFamily="2" charset="2"/>
              <a:buChar char="v"/>
            </a:pPr>
            <a:r>
              <a:rPr lang="el-GR" b="1" dirty="0"/>
              <a:t>Real-</a:t>
            </a:r>
            <a:r>
              <a:rPr lang="el-GR" b="1" dirty="0" err="1"/>
              <a:t>Time</a:t>
            </a:r>
            <a:r>
              <a:rPr lang="el-GR" b="1" dirty="0"/>
              <a:t> </a:t>
            </a:r>
            <a:r>
              <a:rPr lang="el-GR" b="1" dirty="0" err="1"/>
              <a:t>Data</a:t>
            </a:r>
            <a:r>
              <a:rPr lang="el-GR" b="1" dirty="0"/>
              <a:t> </a:t>
            </a:r>
            <a:r>
              <a:rPr lang="el-GR" b="1" dirty="0" err="1"/>
              <a:t>Accessibility</a:t>
            </a:r>
            <a:r>
              <a:rPr lang="el-GR" dirty="0"/>
              <a:t>: </a:t>
            </a:r>
            <a:r>
              <a:rPr lang="el-GR" dirty="0" err="1"/>
              <a:t>Triaged</a:t>
            </a:r>
            <a:r>
              <a:rPr lang="el-GR" dirty="0"/>
              <a:t> </a:t>
            </a:r>
            <a:r>
              <a:rPr lang="el-GR" dirty="0" err="1"/>
              <a:t>victim</a:t>
            </a:r>
            <a:r>
              <a:rPr lang="el-GR" dirty="0"/>
              <a:t> </a:t>
            </a:r>
            <a:r>
              <a:rPr lang="el-GR" dirty="0" err="1"/>
              <a:t>data</a:t>
            </a:r>
            <a:r>
              <a:rPr lang="el-GR" dirty="0"/>
              <a:t> </a:t>
            </a:r>
            <a:r>
              <a:rPr lang="el-GR" dirty="0" err="1"/>
              <a:t>was</a:t>
            </a:r>
            <a:r>
              <a:rPr lang="el-GR" dirty="0"/>
              <a:t> </a:t>
            </a:r>
            <a:r>
              <a:rPr lang="el-GR" dirty="0" err="1"/>
              <a:t>instantly</a:t>
            </a:r>
            <a:r>
              <a:rPr lang="el-GR" dirty="0"/>
              <a:t> </a:t>
            </a:r>
            <a:r>
              <a:rPr lang="el-GR" dirty="0" err="1"/>
              <a:t>available</a:t>
            </a:r>
            <a:r>
              <a:rPr lang="el-GR" dirty="0"/>
              <a:t> </a:t>
            </a:r>
            <a:r>
              <a:rPr lang="el-GR" dirty="0" err="1"/>
              <a:t>to</a:t>
            </a:r>
            <a:r>
              <a:rPr lang="el-GR" dirty="0"/>
              <a:t> the </a:t>
            </a:r>
            <a:r>
              <a:rPr lang="el-GR" dirty="0" err="1"/>
              <a:t>command</a:t>
            </a:r>
            <a:r>
              <a:rPr lang="el-GR" dirty="0"/>
              <a:t> </a:t>
            </a:r>
            <a:r>
              <a:rPr lang="el-GR" dirty="0" err="1"/>
              <a:t>center</a:t>
            </a:r>
            <a:r>
              <a:rPr lang="el-GR" dirty="0"/>
              <a:t> and </a:t>
            </a:r>
            <a:r>
              <a:rPr lang="el-GR" dirty="0" err="1"/>
              <a:t>relevant</a:t>
            </a:r>
            <a:r>
              <a:rPr lang="el-GR" dirty="0"/>
              <a:t> </a:t>
            </a:r>
            <a:r>
              <a:rPr lang="el-GR" dirty="0" err="1"/>
              <a:t>agencies</a:t>
            </a:r>
            <a:r>
              <a:rPr lang="el-GR" dirty="0"/>
              <a:t> (</a:t>
            </a:r>
            <a:r>
              <a:rPr lang="el-GR" dirty="0" err="1"/>
              <a:t>e.g</a:t>
            </a:r>
            <a:r>
              <a:rPr lang="el-GR" dirty="0"/>
              <a:t>., </a:t>
            </a:r>
            <a:r>
              <a:rPr lang="el-GR" dirty="0" err="1"/>
              <a:t>hospitals</a:t>
            </a:r>
            <a:r>
              <a:rPr lang="el-GR" dirty="0"/>
              <a:t>, </a:t>
            </a:r>
            <a:r>
              <a:rPr lang="el-GR" dirty="0" err="1"/>
              <a:t>civil</a:t>
            </a:r>
            <a:r>
              <a:rPr lang="el-GR" dirty="0"/>
              <a:t> </a:t>
            </a:r>
            <a:r>
              <a:rPr lang="el-GR" dirty="0" err="1"/>
              <a:t>protection</a:t>
            </a:r>
            <a:r>
              <a:rPr lang="el-GR" dirty="0"/>
              <a:t>), </a:t>
            </a:r>
            <a:r>
              <a:rPr lang="el-GR" dirty="0" err="1"/>
              <a:t>ensuring</a:t>
            </a:r>
            <a:r>
              <a:rPr lang="el-GR" dirty="0"/>
              <a:t> </a:t>
            </a:r>
            <a:r>
              <a:rPr lang="el-GR" dirty="0" err="1"/>
              <a:t>comprehensive</a:t>
            </a:r>
            <a:r>
              <a:rPr lang="el-GR" dirty="0"/>
              <a:t> </a:t>
            </a:r>
            <a:r>
              <a:rPr lang="el-GR" dirty="0" err="1"/>
              <a:t>situational</a:t>
            </a:r>
            <a:r>
              <a:rPr lang="el-GR" dirty="0"/>
              <a:t> </a:t>
            </a:r>
            <a:r>
              <a:rPr lang="el-GR" dirty="0" err="1"/>
              <a:t>updates</a:t>
            </a:r>
            <a:r>
              <a:rPr lang="el-GR" dirty="0"/>
              <a:t>.</a:t>
            </a:r>
            <a:endParaRPr lang="en-US" dirty="0"/>
          </a:p>
          <a:p>
            <a:pPr marL="285750" indent="-285750">
              <a:buFont typeface="Wingdings" panose="05000000000000000000" pitchFamily="2" charset="2"/>
              <a:buChar char="v"/>
            </a:pPr>
            <a:r>
              <a:rPr lang="el-GR" b="1" dirty="0" err="1"/>
              <a:t>Rapid</a:t>
            </a:r>
            <a:r>
              <a:rPr lang="el-GR" b="1" dirty="0"/>
              <a:t> </a:t>
            </a:r>
            <a:r>
              <a:rPr lang="el-GR" b="1" dirty="0" err="1"/>
              <a:t>Data</a:t>
            </a:r>
            <a:r>
              <a:rPr lang="el-GR" b="1" dirty="0"/>
              <a:t> </a:t>
            </a:r>
            <a:r>
              <a:rPr lang="el-GR" b="1" dirty="0" err="1"/>
              <a:t>Transmission</a:t>
            </a:r>
            <a:r>
              <a:rPr lang="el-GR" dirty="0"/>
              <a:t>: Information </a:t>
            </a:r>
            <a:r>
              <a:rPr lang="el-GR" dirty="0" err="1"/>
              <a:t>transfer</a:t>
            </a:r>
            <a:r>
              <a:rPr lang="el-GR" dirty="0"/>
              <a:t> </a:t>
            </a:r>
            <a:r>
              <a:rPr lang="el-GR" dirty="0" err="1"/>
              <a:t>across</a:t>
            </a:r>
            <a:r>
              <a:rPr lang="el-GR" dirty="0"/>
              <a:t> </a:t>
            </a:r>
            <a:r>
              <a:rPr lang="el-GR" dirty="0" err="1"/>
              <a:t>all</a:t>
            </a:r>
            <a:r>
              <a:rPr lang="el-GR" dirty="0"/>
              <a:t> </a:t>
            </a:r>
            <a:r>
              <a:rPr lang="el-GR" dirty="0" err="1"/>
              <a:t>points</a:t>
            </a:r>
            <a:r>
              <a:rPr lang="el-GR" dirty="0"/>
              <a:t>—</a:t>
            </a:r>
            <a:r>
              <a:rPr lang="el-GR" dirty="0" err="1"/>
              <a:t>field</a:t>
            </a:r>
            <a:r>
              <a:rPr lang="el-GR" dirty="0"/>
              <a:t> </a:t>
            </a:r>
            <a:r>
              <a:rPr lang="el-GR" dirty="0" err="1"/>
              <a:t>locations</a:t>
            </a:r>
            <a:r>
              <a:rPr lang="el-GR" dirty="0"/>
              <a:t>, </a:t>
            </a:r>
            <a:r>
              <a:rPr lang="el-GR" dirty="0" err="1"/>
              <a:t>command</a:t>
            </a:r>
            <a:r>
              <a:rPr lang="el-GR" dirty="0"/>
              <a:t> </a:t>
            </a:r>
            <a:r>
              <a:rPr lang="el-GR" dirty="0" err="1"/>
              <a:t>centers</a:t>
            </a:r>
            <a:r>
              <a:rPr lang="el-GR" dirty="0"/>
              <a:t>, </a:t>
            </a:r>
            <a:r>
              <a:rPr lang="el-GR" dirty="0" err="1"/>
              <a:t>hospitals</a:t>
            </a:r>
            <a:r>
              <a:rPr lang="el-GR" dirty="0"/>
              <a:t>, </a:t>
            </a:r>
            <a:r>
              <a:rPr lang="el-GR" dirty="0" err="1"/>
              <a:t>etc</a:t>
            </a:r>
            <a:r>
              <a:rPr lang="el-GR" dirty="0"/>
              <a:t>.—</a:t>
            </a:r>
            <a:r>
              <a:rPr lang="el-GR" dirty="0" err="1"/>
              <a:t>occurred</a:t>
            </a:r>
            <a:r>
              <a:rPr lang="el-GR" dirty="0"/>
              <a:t> in </a:t>
            </a:r>
            <a:r>
              <a:rPr lang="el-GR" dirty="0" err="1"/>
              <a:t>less</a:t>
            </a:r>
            <a:r>
              <a:rPr lang="el-GR" dirty="0"/>
              <a:t> </a:t>
            </a:r>
            <a:r>
              <a:rPr lang="el-GR" dirty="0" err="1"/>
              <a:t>than</a:t>
            </a:r>
            <a:r>
              <a:rPr lang="el-GR" dirty="0"/>
              <a:t> </a:t>
            </a:r>
            <a:r>
              <a:rPr lang="el-GR" dirty="0" err="1"/>
              <a:t>two</a:t>
            </a:r>
            <a:r>
              <a:rPr lang="el-GR" dirty="0"/>
              <a:t> </a:t>
            </a:r>
            <a:r>
              <a:rPr lang="el-GR" dirty="0" err="1"/>
              <a:t>seconds</a:t>
            </a:r>
            <a:r>
              <a:rPr lang="el-GR" dirty="0"/>
              <a:t>, </a:t>
            </a:r>
            <a:r>
              <a:rPr lang="el-GR" dirty="0" err="1"/>
              <a:t>guaranteeing</a:t>
            </a:r>
            <a:r>
              <a:rPr lang="el-GR" dirty="0"/>
              <a:t> </a:t>
            </a:r>
            <a:r>
              <a:rPr lang="el-GR" dirty="0" err="1"/>
              <a:t>no</a:t>
            </a:r>
            <a:r>
              <a:rPr lang="el-GR" dirty="0"/>
              <a:t> </a:t>
            </a:r>
            <a:r>
              <a:rPr lang="el-GR" dirty="0" err="1"/>
              <a:t>data</a:t>
            </a:r>
            <a:r>
              <a:rPr lang="el-GR" dirty="0"/>
              <a:t> </a:t>
            </a:r>
            <a:r>
              <a:rPr lang="el-GR" dirty="0" err="1"/>
              <a:t>loss</a:t>
            </a:r>
            <a:r>
              <a:rPr lang="el-GR" dirty="0"/>
              <a:t> and </a:t>
            </a:r>
            <a:r>
              <a:rPr lang="el-GR" dirty="0" err="1"/>
              <a:t>swift</a:t>
            </a:r>
            <a:r>
              <a:rPr lang="el-GR" dirty="0"/>
              <a:t> </a:t>
            </a:r>
            <a:r>
              <a:rPr lang="el-GR" dirty="0" err="1"/>
              <a:t>response</a:t>
            </a:r>
            <a:r>
              <a:rPr lang="el-GR" dirty="0"/>
              <a:t> </a:t>
            </a:r>
            <a:r>
              <a:rPr lang="el-GR" dirty="0" err="1"/>
              <a:t>adaptability</a:t>
            </a:r>
            <a:r>
              <a:rPr lang="el-GR" dirty="0"/>
              <a:t>.</a:t>
            </a:r>
            <a:endParaRPr lang="en-US" dirty="0"/>
          </a:p>
          <a:p>
            <a:endParaRPr lang="en-GB" dirty="0"/>
          </a:p>
        </p:txBody>
      </p:sp>
      <p:sp>
        <p:nvSpPr>
          <p:cNvPr id="4" name="Slide Number Placeholder 3"/>
          <p:cNvSpPr>
            <a:spLocks noGrp="1"/>
          </p:cNvSpPr>
          <p:nvPr>
            <p:ph type="sldNum" sz="quarter" idx="5"/>
          </p:nvPr>
        </p:nvSpPr>
        <p:spPr/>
        <p:txBody>
          <a:bodyPr/>
          <a:lstStyle/>
          <a:p>
            <a:fld id="{13D644C8-3C5C-4E4C-ACBD-1BEF168FB179}" type="slidenum">
              <a:rPr lang="en-IE" smtClean="0"/>
              <a:t>7</a:t>
            </a:fld>
            <a:endParaRPr lang="en-IE"/>
          </a:p>
        </p:txBody>
      </p:sp>
    </p:spTree>
    <p:extLst>
      <p:ext uri="{BB962C8B-B14F-4D97-AF65-F5344CB8AC3E}">
        <p14:creationId xmlns:p14="http://schemas.microsoft.com/office/powerpoint/2010/main" val="23536511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104FE91-C271-4BBF-8738-F5214D36956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9" name="Rectangle 8">
            <a:extLst>
              <a:ext uri="{FF2B5EF4-FFF2-40B4-BE49-F238E27FC236}">
                <a16:creationId xmlns:a16="http://schemas.microsoft.com/office/drawing/2014/main" id="{BD2A3F55-FD4C-4990-8556-927E3156A072}"/>
              </a:ext>
            </a:extLst>
          </p:cNvPr>
          <p:cNvSpPr/>
          <p:nvPr userDrawn="1"/>
        </p:nvSpPr>
        <p:spPr>
          <a:xfrm>
            <a:off x="0" y="0"/>
            <a:ext cx="11823192" cy="6858000"/>
          </a:xfrm>
          <a:prstGeom prst="rect">
            <a:avLst/>
          </a:prstGeom>
          <a:solidFill>
            <a:srgbClr val="042122">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23AFD426-70AC-4F9C-A42C-5741ADD6C7A7}"/>
              </a:ext>
            </a:extLst>
          </p:cNvPr>
          <p:cNvSpPr>
            <a:spLocks noGrp="1"/>
          </p:cNvSpPr>
          <p:nvPr>
            <p:ph type="ctrTitle" hasCustomPrompt="1"/>
          </p:nvPr>
        </p:nvSpPr>
        <p:spPr>
          <a:xfrm>
            <a:off x="810302" y="1193658"/>
            <a:ext cx="7685516" cy="1762880"/>
          </a:xfrm>
        </p:spPr>
        <p:txBody>
          <a:bodyPr anchor="b">
            <a:normAutofit/>
          </a:bodyPr>
          <a:lstStyle>
            <a:lvl1pPr algn="l">
              <a:defRPr sz="5400" b="1">
                <a:solidFill>
                  <a:schemeClr val="bg1"/>
                </a:solidFill>
              </a:defRPr>
            </a:lvl1pPr>
          </a:lstStyle>
          <a:p>
            <a:r>
              <a:rPr lang="en-US"/>
              <a:t>Click to edit master title style</a:t>
            </a:r>
            <a:endParaRPr lang="en-IE"/>
          </a:p>
        </p:txBody>
      </p:sp>
      <p:sp>
        <p:nvSpPr>
          <p:cNvPr id="3" name="Subtitle 2">
            <a:extLst>
              <a:ext uri="{FF2B5EF4-FFF2-40B4-BE49-F238E27FC236}">
                <a16:creationId xmlns:a16="http://schemas.microsoft.com/office/drawing/2014/main" id="{9FF50746-1EC3-4722-BAF0-970143089E9E}"/>
              </a:ext>
            </a:extLst>
          </p:cNvPr>
          <p:cNvSpPr>
            <a:spLocks noGrp="1"/>
          </p:cNvSpPr>
          <p:nvPr>
            <p:ph type="subTitle" idx="1"/>
          </p:nvPr>
        </p:nvSpPr>
        <p:spPr>
          <a:xfrm>
            <a:off x="868177" y="3569937"/>
            <a:ext cx="9144000" cy="865610"/>
          </a:xfrm>
        </p:spPr>
        <p:txBody>
          <a:bodyPr/>
          <a:lstStyle>
            <a:lvl1pPr marL="0" indent="0" algn="l">
              <a:buNone/>
              <a:defRPr sz="2400">
                <a:solidFill>
                  <a:srgbClr val="CAF8F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10" name="Rectangle 9">
            <a:extLst>
              <a:ext uri="{FF2B5EF4-FFF2-40B4-BE49-F238E27FC236}">
                <a16:creationId xmlns:a16="http://schemas.microsoft.com/office/drawing/2014/main" id="{E419F290-3132-4667-8D31-12354052C277}"/>
              </a:ext>
            </a:extLst>
          </p:cNvPr>
          <p:cNvSpPr/>
          <p:nvPr userDrawn="1"/>
        </p:nvSpPr>
        <p:spPr>
          <a:xfrm>
            <a:off x="0" y="5202238"/>
            <a:ext cx="12192000" cy="1655762"/>
          </a:xfrm>
          <a:prstGeom prst="rect">
            <a:avLst/>
          </a:prstGeom>
          <a:solidFill>
            <a:srgbClr val="04212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2" name="Graphic 11">
            <a:extLst>
              <a:ext uri="{FF2B5EF4-FFF2-40B4-BE49-F238E27FC236}">
                <a16:creationId xmlns:a16="http://schemas.microsoft.com/office/drawing/2014/main" id="{3AD7A41C-F394-45FB-B62C-88A6B8EA478A}"/>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10302" y="5781837"/>
            <a:ext cx="4027956" cy="600164"/>
          </a:xfrm>
          <a:prstGeom prst="rect">
            <a:avLst/>
          </a:prstGeom>
        </p:spPr>
      </p:pic>
      <p:sp>
        <p:nvSpPr>
          <p:cNvPr id="13" name="Rectangle 12">
            <a:extLst>
              <a:ext uri="{FF2B5EF4-FFF2-40B4-BE49-F238E27FC236}">
                <a16:creationId xmlns:a16="http://schemas.microsoft.com/office/drawing/2014/main" id="{6B65A54E-8FCE-408C-B7D8-2946161863F8}"/>
              </a:ext>
            </a:extLst>
          </p:cNvPr>
          <p:cNvSpPr/>
          <p:nvPr userDrawn="1"/>
        </p:nvSpPr>
        <p:spPr>
          <a:xfrm rot="5400000">
            <a:off x="778753" y="2807573"/>
            <a:ext cx="45719" cy="8656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accent3"/>
              </a:solidFill>
            </a:endParaRPr>
          </a:p>
        </p:txBody>
      </p:sp>
      <p:pic>
        <p:nvPicPr>
          <p:cNvPr id="16" name="Picture 15" descr="A close up of a sign&#10;&#10;Description automatically generated">
            <a:extLst>
              <a:ext uri="{FF2B5EF4-FFF2-40B4-BE49-F238E27FC236}">
                <a16:creationId xmlns:a16="http://schemas.microsoft.com/office/drawing/2014/main" id="{6666C0C0-0A7E-4DDF-B1A2-0F3FDA8B642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648647" y="5836588"/>
            <a:ext cx="733051" cy="490663"/>
          </a:xfrm>
          <a:prstGeom prst="rect">
            <a:avLst/>
          </a:prstGeom>
        </p:spPr>
      </p:pic>
      <p:sp>
        <p:nvSpPr>
          <p:cNvPr id="17" name="TextBox 16">
            <a:extLst>
              <a:ext uri="{FF2B5EF4-FFF2-40B4-BE49-F238E27FC236}">
                <a16:creationId xmlns:a16="http://schemas.microsoft.com/office/drawing/2014/main" id="{E3DAC924-CE55-4743-A83D-358A8ECD18E0}"/>
              </a:ext>
            </a:extLst>
          </p:cNvPr>
          <p:cNvSpPr txBox="1"/>
          <p:nvPr userDrawn="1"/>
        </p:nvSpPr>
        <p:spPr>
          <a:xfrm>
            <a:off x="6447099" y="5781837"/>
            <a:ext cx="4130428" cy="600164"/>
          </a:xfrm>
          <a:prstGeom prst="rect">
            <a:avLst/>
          </a:prstGeom>
          <a:noFill/>
        </p:spPr>
        <p:txBody>
          <a:bodyPr wrap="square" rtlCol="0">
            <a:spAutoFit/>
          </a:bodyPr>
          <a:lstStyle/>
          <a:p>
            <a:pPr algn="r"/>
            <a:r>
              <a:rPr lang="en-GB" sz="1100">
                <a:solidFill>
                  <a:schemeClr val="bg1"/>
                </a:solidFill>
              </a:rPr>
              <a:t>NIGHTINGALE has received funding from the European Union’s Horizon 2020 research and innovation programme under grant agreement no. 101021957</a:t>
            </a:r>
            <a:endParaRPr lang="en-IE" sz="1100">
              <a:solidFill>
                <a:schemeClr val="bg1"/>
              </a:solidFill>
            </a:endParaRPr>
          </a:p>
        </p:txBody>
      </p:sp>
    </p:spTree>
    <p:extLst>
      <p:ext uri="{BB962C8B-B14F-4D97-AF65-F5344CB8AC3E}">
        <p14:creationId xmlns:p14="http://schemas.microsoft.com/office/powerpoint/2010/main" val="36004203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with image to right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D3CA174-F02D-4F77-B99A-86BDEA422E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275899" y="0"/>
            <a:ext cx="3916104" cy="6858000"/>
          </a:xfrm>
          <a:prstGeom prst="rect">
            <a:avLst/>
          </a:prstGeom>
        </p:spPr>
      </p:pic>
      <p:sp>
        <p:nvSpPr>
          <p:cNvPr id="2" name="Title 1">
            <a:extLst>
              <a:ext uri="{FF2B5EF4-FFF2-40B4-BE49-F238E27FC236}">
                <a16:creationId xmlns:a16="http://schemas.microsoft.com/office/drawing/2014/main" id="{BF2FC046-94AA-4950-A75D-DE1D547BA9DA}"/>
              </a:ext>
            </a:extLst>
          </p:cNvPr>
          <p:cNvSpPr>
            <a:spLocks noGrp="1"/>
          </p:cNvSpPr>
          <p:nvPr>
            <p:ph type="title" hasCustomPrompt="1"/>
          </p:nvPr>
        </p:nvSpPr>
        <p:spPr>
          <a:xfrm>
            <a:off x="426128" y="365125"/>
            <a:ext cx="7398358" cy="630555"/>
          </a:xfrm>
        </p:spPr>
        <p:txBody>
          <a:bodyPr>
            <a:normAutofit/>
          </a:bodyPr>
          <a:lstStyle>
            <a:lvl1pPr>
              <a:defRPr sz="2400" b="1"/>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5718998B-2887-4E87-92C9-C43C240CAF18}"/>
              </a:ext>
            </a:extLst>
          </p:cNvPr>
          <p:cNvSpPr>
            <a:spLocks noGrp="1"/>
          </p:cNvSpPr>
          <p:nvPr>
            <p:ph idx="1"/>
          </p:nvPr>
        </p:nvSpPr>
        <p:spPr>
          <a:xfrm>
            <a:off x="426128" y="1281862"/>
            <a:ext cx="7398358" cy="4774883"/>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pic>
        <p:nvPicPr>
          <p:cNvPr id="14" name="Graphic 13">
            <a:extLst>
              <a:ext uri="{FF2B5EF4-FFF2-40B4-BE49-F238E27FC236}">
                <a16:creationId xmlns:a16="http://schemas.microsoft.com/office/drawing/2014/main" id="{322792EC-C801-4C9E-AEBE-090F5B420BC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242871" y="6342928"/>
            <a:ext cx="1846565" cy="275137"/>
          </a:xfrm>
          <a:prstGeom prst="rect">
            <a:avLst/>
          </a:prstGeom>
        </p:spPr>
      </p:pic>
      <p:sp>
        <p:nvSpPr>
          <p:cNvPr id="4" name="Rectangle 3">
            <a:extLst>
              <a:ext uri="{FF2B5EF4-FFF2-40B4-BE49-F238E27FC236}">
                <a16:creationId xmlns:a16="http://schemas.microsoft.com/office/drawing/2014/main" id="{C40BCE60-B28A-4967-8633-2328EA92187E}"/>
              </a:ext>
            </a:extLst>
          </p:cNvPr>
          <p:cNvSpPr/>
          <p:nvPr userDrawn="1"/>
        </p:nvSpPr>
        <p:spPr>
          <a:xfrm>
            <a:off x="8619282" y="0"/>
            <a:ext cx="3229337" cy="6858000"/>
          </a:xfrm>
          <a:prstGeom prst="rect">
            <a:avLst/>
          </a:prstGeom>
          <a:gradFill>
            <a:gsLst>
              <a:gs pos="0">
                <a:srgbClr val="101F2A">
                  <a:alpha val="37000"/>
                </a:srgbClr>
              </a:gs>
              <a:gs pos="100000">
                <a:schemeClr val="accent2">
                  <a:alpha val="4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6853252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t &amp; Statemen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D3CA174-F02D-4F77-B99A-86BDEA422E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5999" y="0"/>
            <a:ext cx="6096001" cy="6858000"/>
          </a:xfrm>
          <a:prstGeom prst="rect">
            <a:avLst/>
          </a:prstGeom>
        </p:spPr>
      </p:pic>
      <p:sp>
        <p:nvSpPr>
          <p:cNvPr id="2" name="Title 1">
            <a:extLst>
              <a:ext uri="{FF2B5EF4-FFF2-40B4-BE49-F238E27FC236}">
                <a16:creationId xmlns:a16="http://schemas.microsoft.com/office/drawing/2014/main" id="{BF2FC046-94AA-4950-A75D-DE1D547BA9DA}"/>
              </a:ext>
            </a:extLst>
          </p:cNvPr>
          <p:cNvSpPr>
            <a:spLocks noGrp="1"/>
          </p:cNvSpPr>
          <p:nvPr>
            <p:ph type="title" hasCustomPrompt="1"/>
          </p:nvPr>
        </p:nvSpPr>
        <p:spPr>
          <a:xfrm>
            <a:off x="426127" y="365125"/>
            <a:ext cx="5243743" cy="630555"/>
          </a:xfrm>
        </p:spPr>
        <p:txBody>
          <a:bodyPr>
            <a:normAutofit/>
          </a:bodyPr>
          <a:lstStyle>
            <a:lvl1pPr>
              <a:defRPr sz="2400" b="1">
                <a:solidFill>
                  <a:schemeClr val="accent4"/>
                </a:solidFill>
              </a:defRPr>
            </a:lvl1pPr>
          </a:lstStyle>
          <a:p>
            <a:r>
              <a:rPr lang="en-US"/>
              <a:t>Click to edit title</a:t>
            </a:r>
            <a:endParaRPr lang="en-IE"/>
          </a:p>
        </p:txBody>
      </p:sp>
      <p:sp>
        <p:nvSpPr>
          <p:cNvPr id="3" name="Content Placeholder 2">
            <a:extLst>
              <a:ext uri="{FF2B5EF4-FFF2-40B4-BE49-F238E27FC236}">
                <a16:creationId xmlns:a16="http://schemas.microsoft.com/office/drawing/2014/main" id="{5718998B-2887-4E87-92C9-C43C240CAF18}"/>
              </a:ext>
            </a:extLst>
          </p:cNvPr>
          <p:cNvSpPr>
            <a:spLocks noGrp="1"/>
          </p:cNvSpPr>
          <p:nvPr>
            <p:ph idx="1"/>
          </p:nvPr>
        </p:nvSpPr>
        <p:spPr>
          <a:xfrm>
            <a:off x="426127" y="1342910"/>
            <a:ext cx="5243743" cy="4774883"/>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Slide Number Placeholder 5">
            <a:extLst>
              <a:ext uri="{FF2B5EF4-FFF2-40B4-BE49-F238E27FC236}">
                <a16:creationId xmlns:a16="http://schemas.microsoft.com/office/drawing/2014/main" id="{84538165-EB65-4FEE-9396-01D56D0D8834}"/>
              </a:ext>
            </a:extLst>
          </p:cNvPr>
          <p:cNvSpPr>
            <a:spLocks noGrp="1"/>
          </p:cNvSpPr>
          <p:nvPr>
            <p:ph type="sldNum" sz="quarter" idx="12"/>
          </p:nvPr>
        </p:nvSpPr>
        <p:spPr>
          <a:xfrm>
            <a:off x="12469599" y="6356350"/>
            <a:ext cx="492760" cy="365125"/>
          </a:xfrm>
        </p:spPr>
        <p:txBody>
          <a:bodyPr/>
          <a:lstStyle>
            <a:lvl1pPr>
              <a:defRPr b="0">
                <a:solidFill>
                  <a:schemeClr val="accent3"/>
                </a:solidFill>
                <a:latin typeface="+mj-lt"/>
              </a:defRPr>
            </a:lvl1pPr>
          </a:lstStyle>
          <a:p>
            <a:fld id="{5BFCAFD2-9088-48B3-8DB0-3CA7F764EA94}" type="slidenum">
              <a:rPr lang="en-IE" smtClean="0"/>
              <a:pPr/>
              <a:t>‹#›</a:t>
            </a:fld>
            <a:endParaRPr lang="en-IE"/>
          </a:p>
        </p:txBody>
      </p:sp>
      <p:sp>
        <p:nvSpPr>
          <p:cNvPr id="13" name="Rectangle 12">
            <a:extLst>
              <a:ext uri="{FF2B5EF4-FFF2-40B4-BE49-F238E27FC236}">
                <a16:creationId xmlns:a16="http://schemas.microsoft.com/office/drawing/2014/main" id="{CDD315E6-25D1-47DB-B20E-6DA4D0BB41B1}"/>
              </a:ext>
            </a:extLst>
          </p:cNvPr>
          <p:cNvSpPr/>
          <p:nvPr userDrawn="1"/>
        </p:nvSpPr>
        <p:spPr>
          <a:xfrm>
            <a:off x="6561121" y="0"/>
            <a:ext cx="5204751" cy="6858000"/>
          </a:xfrm>
          <a:prstGeom prst="rect">
            <a:avLst/>
          </a:prstGeom>
          <a:gradFill>
            <a:gsLst>
              <a:gs pos="0">
                <a:srgbClr val="101F2A">
                  <a:alpha val="85000"/>
                </a:srgbClr>
              </a:gs>
              <a:gs pos="100000">
                <a:schemeClr val="accent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Content Placeholder 2">
            <a:extLst>
              <a:ext uri="{FF2B5EF4-FFF2-40B4-BE49-F238E27FC236}">
                <a16:creationId xmlns:a16="http://schemas.microsoft.com/office/drawing/2014/main" id="{6691CE44-9364-4D46-B986-DE660564B9C2}"/>
              </a:ext>
            </a:extLst>
          </p:cNvPr>
          <p:cNvSpPr>
            <a:spLocks noGrp="1"/>
          </p:cNvSpPr>
          <p:nvPr>
            <p:ph idx="13" hasCustomPrompt="1"/>
          </p:nvPr>
        </p:nvSpPr>
        <p:spPr>
          <a:xfrm>
            <a:off x="7326773" y="995680"/>
            <a:ext cx="3634452" cy="4774883"/>
          </a:xfrm>
        </p:spPr>
        <p:txBody>
          <a:bodyPr anchor="ctr">
            <a:normAutofit/>
          </a:bodyPr>
          <a:lstStyle>
            <a:lvl1pPr marL="0" indent="0" algn="ctr">
              <a:lnSpc>
                <a:spcPct val="150000"/>
              </a:lnSpc>
              <a:buNone/>
              <a:defRPr sz="3600" b="1">
                <a:solidFill>
                  <a:schemeClr val="accent1">
                    <a:lumMod val="40000"/>
                    <a:lumOff val="60000"/>
                  </a:schemeClr>
                </a:solidFill>
                <a:latin typeface="+mj-lt"/>
              </a:defRPr>
            </a:lvl1pPr>
            <a:lvl2pPr>
              <a:defRPr sz="1600"/>
            </a:lvl2pPr>
            <a:lvl3pPr>
              <a:defRPr sz="1400"/>
            </a:lvl3pPr>
            <a:lvl4pPr>
              <a:defRPr sz="1200"/>
            </a:lvl4pPr>
            <a:lvl5pPr>
              <a:defRPr sz="1200"/>
            </a:lvl5pPr>
          </a:lstStyle>
          <a:p>
            <a:pPr lvl="0"/>
            <a:r>
              <a:rPr lang="en-US"/>
              <a:t>INSERT STATEMENT HERE</a:t>
            </a:r>
            <a:endParaRPr lang="en-IE"/>
          </a:p>
        </p:txBody>
      </p:sp>
      <p:pic>
        <p:nvPicPr>
          <p:cNvPr id="15" name="Graphic 14">
            <a:extLst>
              <a:ext uri="{FF2B5EF4-FFF2-40B4-BE49-F238E27FC236}">
                <a16:creationId xmlns:a16="http://schemas.microsoft.com/office/drawing/2014/main" id="{2D17B03E-233D-4111-A4E9-878B12CE464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242871" y="6342928"/>
            <a:ext cx="1846565" cy="275137"/>
          </a:xfrm>
          <a:prstGeom prst="rect">
            <a:avLst/>
          </a:prstGeom>
        </p:spPr>
      </p:pic>
    </p:spTree>
    <p:extLst>
      <p:ext uri="{BB962C8B-B14F-4D97-AF65-F5344CB8AC3E}">
        <p14:creationId xmlns:p14="http://schemas.microsoft.com/office/powerpoint/2010/main" val="2713837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Content &amp; Statement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D3CA174-F02D-4F77-B99A-86BDEA422E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5999" y="0"/>
            <a:ext cx="6096001" cy="6858000"/>
          </a:xfrm>
          <a:prstGeom prst="rect">
            <a:avLst/>
          </a:prstGeom>
        </p:spPr>
      </p:pic>
      <p:sp>
        <p:nvSpPr>
          <p:cNvPr id="2" name="Title 1">
            <a:extLst>
              <a:ext uri="{FF2B5EF4-FFF2-40B4-BE49-F238E27FC236}">
                <a16:creationId xmlns:a16="http://schemas.microsoft.com/office/drawing/2014/main" id="{BF2FC046-94AA-4950-A75D-DE1D547BA9DA}"/>
              </a:ext>
            </a:extLst>
          </p:cNvPr>
          <p:cNvSpPr>
            <a:spLocks noGrp="1"/>
          </p:cNvSpPr>
          <p:nvPr>
            <p:ph type="title" hasCustomPrompt="1"/>
          </p:nvPr>
        </p:nvSpPr>
        <p:spPr>
          <a:xfrm>
            <a:off x="426127" y="365125"/>
            <a:ext cx="5243743" cy="630555"/>
          </a:xfrm>
        </p:spPr>
        <p:txBody>
          <a:bodyPr>
            <a:normAutofit/>
          </a:bodyPr>
          <a:lstStyle>
            <a:lvl1pPr>
              <a:defRPr sz="2400" b="1">
                <a:solidFill>
                  <a:schemeClr val="accent4"/>
                </a:solidFill>
              </a:defRPr>
            </a:lvl1pPr>
          </a:lstStyle>
          <a:p>
            <a:r>
              <a:rPr lang="en-US"/>
              <a:t>Click to edit title</a:t>
            </a:r>
            <a:endParaRPr lang="en-IE"/>
          </a:p>
        </p:txBody>
      </p:sp>
      <p:sp>
        <p:nvSpPr>
          <p:cNvPr id="3" name="Content Placeholder 2">
            <a:extLst>
              <a:ext uri="{FF2B5EF4-FFF2-40B4-BE49-F238E27FC236}">
                <a16:creationId xmlns:a16="http://schemas.microsoft.com/office/drawing/2014/main" id="{5718998B-2887-4E87-92C9-C43C240CAF18}"/>
              </a:ext>
            </a:extLst>
          </p:cNvPr>
          <p:cNvSpPr>
            <a:spLocks noGrp="1"/>
          </p:cNvSpPr>
          <p:nvPr>
            <p:ph idx="1"/>
          </p:nvPr>
        </p:nvSpPr>
        <p:spPr>
          <a:xfrm>
            <a:off x="426127" y="1342910"/>
            <a:ext cx="5243743" cy="4774883"/>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Slide Number Placeholder 5">
            <a:extLst>
              <a:ext uri="{FF2B5EF4-FFF2-40B4-BE49-F238E27FC236}">
                <a16:creationId xmlns:a16="http://schemas.microsoft.com/office/drawing/2014/main" id="{84538165-EB65-4FEE-9396-01D56D0D8834}"/>
              </a:ext>
            </a:extLst>
          </p:cNvPr>
          <p:cNvSpPr>
            <a:spLocks noGrp="1"/>
          </p:cNvSpPr>
          <p:nvPr>
            <p:ph type="sldNum" sz="quarter" idx="12"/>
          </p:nvPr>
        </p:nvSpPr>
        <p:spPr>
          <a:xfrm>
            <a:off x="12469599" y="6356350"/>
            <a:ext cx="492760" cy="365125"/>
          </a:xfrm>
        </p:spPr>
        <p:txBody>
          <a:bodyPr/>
          <a:lstStyle>
            <a:lvl1pPr>
              <a:defRPr b="0">
                <a:solidFill>
                  <a:schemeClr val="accent3"/>
                </a:solidFill>
                <a:latin typeface="+mj-lt"/>
              </a:defRPr>
            </a:lvl1pPr>
          </a:lstStyle>
          <a:p>
            <a:fld id="{5BFCAFD2-9088-48B3-8DB0-3CA7F764EA94}" type="slidenum">
              <a:rPr lang="en-IE" smtClean="0"/>
              <a:pPr/>
              <a:t>‹#›</a:t>
            </a:fld>
            <a:endParaRPr lang="en-IE"/>
          </a:p>
        </p:txBody>
      </p:sp>
      <p:sp>
        <p:nvSpPr>
          <p:cNvPr id="13" name="Rectangle 12">
            <a:extLst>
              <a:ext uri="{FF2B5EF4-FFF2-40B4-BE49-F238E27FC236}">
                <a16:creationId xmlns:a16="http://schemas.microsoft.com/office/drawing/2014/main" id="{CDD315E6-25D1-47DB-B20E-6DA4D0BB41B1}"/>
              </a:ext>
            </a:extLst>
          </p:cNvPr>
          <p:cNvSpPr/>
          <p:nvPr userDrawn="1"/>
        </p:nvSpPr>
        <p:spPr>
          <a:xfrm>
            <a:off x="6561121" y="0"/>
            <a:ext cx="5204751" cy="6858000"/>
          </a:xfrm>
          <a:prstGeom prst="rect">
            <a:avLst/>
          </a:prstGeom>
          <a:gradFill>
            <a:gsLst>
              <a:gs pos="0">
                <a:srgbClr val="101F2A">
                  <a:alpha val="85000"/>
                </a:srgbClr>
              </a:gs>
              <a:gs pos="100000">
                <a:schemeClr val="accent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Content Placeholder 2">
            <a:extLst>
              <a:ext uri="{FF2B5EF4-FFF2-40B4-BE49-F238E27FC236}">
                <a16:creationId xmlns:a16="http://schemas.microsoft.com/office/drawing/2014/main" id="{6691CE44-9364-4D46-B986-DE660564B9C2}"/>
              </a:ext>
            </a:extLst>
          </p:cNvPr>
          <p:cNvSpPr>
            <a:spLocks noGrp="1"/>
          </p:cNvSpPr>
          <p:nvPr>
            <p:ph idx="13" hasCustomPrompt="1"/>
          </p:nvPr>
        </p:nvSpPr>
        <p:spPr>
          <a:xfrm>
            <a:off x="7326773" y="995680"/>
            <a:ext cx="3634452" cy="4774883"/>
          </a:xfrm>
        </p:spPr>
        <p:txBody>
          <a:bodyPr anchor="ctr">
            <a:normAutofit/>
          </a:bodyPr>
          <a:lstStyle>
            <a:lvl1pPr marL="0" indent="0" algn="ctr">
              <a:lnSpc>
                <a:spcPct val="150000"/>
              </a:lnSpc>
              <a:buNone/>
              <a:defRPr sz="3600" b="1">
                <a:solidFill>
                  <a:schemeClr val="accent1">
                    <a:lumMod val="40000"/>
                    <a:lumOff val="60000"/>
                  </a:schemeClr>
                </a:solidFill>
                <a:latin typeface="+mj-lt"/>
              </a:defRPr>
            </a:lvl1pPr>
            <a:lvl2pPr>
              <a:defRPr sz="1600"/>
            </a:lvl2pPr>
            <a:lvl3pPr>
              <a:defRPr sz="1400"/>
            </a:lvl3pPr>
            <a:lvl4pPr>
              <a:defRPr sz="1200"/>
            </a:lvl4pPr>
            <a:lvl5pPr>
              <a:defRPr sz="1200"/>
            </a:lvl5pPr>
          </a:lstStyle>
          <a:p>
            <a:pPr lvl="0"/>
            <a:r>
              <a:rPr lang="en-US"/>
              <a:t>INSERT STATEMENT HERE</a:t>
            </a:r>
            <a:endParaRPr lang="en-IE"/>
          </a:p>
        </p:txBody>
      </p:sp>
      <p:pic>
        <p:nvPicPr>
          <p:cNvPr id="15" name="Graphic 14">
            <a:extLst>
              <a:ext uri="{FF2B5EF4-FFF2-40B4-BE49-F238E27FC236}">
                <a16:creationId xmlns:a16="http://schemas.microsoft.com/office/drawing/2014/main" id="{2D17B03E-233D-4111-A4E9-878B12CE464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242871" y="6342928"/>
            <a:ext cx="1846565" cy="275137"/>
          </a:xfrm>
          <a:prstGeom prst="rect">
            <a:avLst/>
          </a:prstGeom>
        </p:spPr>
      </p:pic>
    </p:spTree>
    <p:extLst>
      <p:ext uri="{BB962C8B-B14F-4D97-AF65-F5344CB8AC3E}">
        <p14:creationId xmlns:p14="http://schemas.microsoft.com/office/powerpoint/2010/main" val="34719837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Card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C0A47E6-7060-4578-9001-77856F8F002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4"/>
          <a:stretch/>
        </p:blipFill>
        <p:spPr>
          <a:xfrm>
            <a:off x="0" y="-3"/>
            <a:ext cx="12191999" cy="6858001"/>
          </a:xfrm>
          <a:prstGeom prst="rect">
            <a:avLst/>
          </a:prstGeom>
        </p:spPr>
      </p:pic>
      <p:sp>
        <p:nvSpPr>
          <p:cNvPr id="9" name="Rectangle 8">
            <a:extLst>
              <a:ext uri="{FF2B5EF4-FFF2-40B4-BE49-F238E27FC236}">
                <a16:creationId xmlns:a16="http://schemas.microsoft.com/office/drawing/2014/main" id="{BD2A3F55-FD4C-4990-8556-927E3156A072}"/>
              </a:ext>
            </a:extLst>
          </p:cNvPr>
          <p:cNvSpPr/>
          <p:nvPr userDrawn="1"/>
        </p:nvSpPr>
        <p:spPr>
          <a:xfrm>
            <a:off x="1277073" y="-1"/>
            <a:ext cx="9637854" cy="6858000"/>
          </a:xfrm>
          <a:prstGeom prst="rect">
            <a:avLst/>
          </a:prstGeom>
          <a:gradFill>
            <a:gsLst>
              <a:gs pos="0">
                <a:srgbClr val="101F2A">
                  <a:alpha val="95000"/>
                </a:srgbClr>
              </a:gs>
              <a:gs pos="100000">
                <a:schemeClr val="accent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6000960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 Card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C0A47E6-7060-4578-9001-77856F8F002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9" name="Rectangle 8">
            <a:extLst>
              <a:ext uri="{FF2B5EF4-FFF2-40B4-BE49-F238E27FC236}">
                <a16:creationId xmlns:a16="http://schemas.microsoft.com/office/drawing/2014/main" id="{BD2A3F55-FD4C-4990-8556-927E3156A072}"/>
              </a:ext>
            </a:extLst>
          </p:cNvPr>
          <p:cNvSpPr/>
          <p:nvPr userDrawn="1"/>
        </p:nvSpPr>
        <p:spPr>
          <a:xfrm>
            <a:off x="1277073" y="-1"/>
            <a:ext cx="9637854" cy="6858000"/>
          </a:xfrm>
          <a:prstGeom prst="rect">
            <a:avLst/>
          </a:prstGeom>
          <a:gradFill>
            <a:gsLst>
              <a:gs pos="0">
                <a:srgbClr val="101F2A">
                  <a:alpha val="93000"/>
                </a:srgbClr>
              </a:gs>
              <a:gs pos="100000">
                <a:schemeClr val="accent2">
                  <a:alpha val="83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23AFD426-70AC-4F9C-A42C-5741ADD6C7A7}"/>
              </a:ext>
            </a:extLst>
          </p:cNvPr>
          <p:cNvSpPr>
            <a:spLocks noGrp="1"/>
          </p:cNvSpPr>
          <p:nvPr>
            <p:ph type="ctrTitle" hasCustomPrompt="1"/>
          </p:nvPr>
        </p:nvSpPr>
        <p:spPr>
          <a:xfrm>
            <a:off x="3684608" y="3541258"/>
            <a:ext cx="4822784" cy="1288789"/>
          </a:xfrm>
        </p:spPr>
        <p:txBody>
          <a:bodyPr anchor="t">
            <a:normAutofit/>
          </a:bodyPr>
          <a:lstStyle>
            <a:lvl1pPr algn="ctr">
              <a:defRPr sz="3600" b="1">
                <a:solidFill>
                  <a:schemeClr val="accent1">
                    <a:lumMod val="40000"/>
                    <a:lumOff val="60000"/>
                  </a:schemeClr>
                </a:solidFill>
              </a:defRPr>
            </a:lvl1pPr>
          </a:lstStyle>
          <a:p>
            <a:r>
              <a:rPr lang="en-US"/>
              <a:t>Insert thank you message</a:t>
            </a:r>
            <a:endParaRPr lang="en-IE"/>
          </a:p>
        </p:txBody>
      </p:sp>
      <p:grpSp>
        <p:nvGrpSpPr>
          <p:cNvPr id="4" name="Group 3">
            <a:extLst>
              <a:ext uri="{FF2B5EF4-FFF2-40B4-BE49-F238E27FC236}">
                <a16:creationId xmlns:a16="http://schemas.microsoft.com/office/drawing/2014/main" id="{6ADEED9A-F248-4867-A934-0F1A65EBC04C}"/>
              </a:ext>
            </a:extLst>
          </p:cNvPr>
          <p:cNvGrpSpPr/>
          <p:nvPr userDrawn="1"/>
        </p:nvGrpSpPr>
        <p:grpSpPr>
          <a:xfrm>
            <a:off x="2788960" y="5598691"/>
            <a:ext cx="6922199" cy="490663"/>
            <a:chOff x="4245346" y="5836588"/>
            <a:chExt cx="6922199" cy="490663"/>
          </a:xfrm>
        </p:grpSpPr>
        <p:pic>
          <p:nvPicPr>
            <p:cNvPr id="11" name="Picture 10" descr="A close up of a sign&#10;&#10;Description automatically generated">
              <a:extLst>
                <a:ext uri="{FF2B5EF4-FFF2-40B4-BE49-F238E27FC236}">
                  <a16:creationId xmlns:a16="http://schemas.microsoft.com/office/drawing/2014/main" id="{3E4176B4-1867-405D-A8D2-DF13FC294BD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45346" y="5836588"/>
              <a:ext cx="733051" cy="490663"/>
            </a:xfrm>
            <a:prstGeom prst="rect">
              <a:avLst/>
            </a:prstGeom>
          </p:spPr>
        </p:pic>
        <p:sp>
          <p:nvSpPr>
            <p:cNvPr id="14" name="TextBox 13">
              <a:extLst>
                <a:ext uri="{FF2B5EF4-FFF2-40B4-BE49-F238E27FC236}">
                  <a16:creationId xmlns:a16="http://schemas.microsoft.com/office/drawing/2014/main" id="{6711C546-2E37-4A3F-BF79-6B377168A446}"/>
                </a:ext>
              </a:extLst>
            </p:cNvPr>
            <p:cNvSpPr txBox="1"/>
            <p:nvPr userDrawn="1"/>
          </p:nvSpPr>
          <p:spPr>
            <a:xfrm>
              <a:off x="5107082" y="5865586"/>
              <a:ext cx="6060463" cy="461665"/>
            </a:xfrm>
            <a:prstGeom prst="rect">
              <a:avLst/>
            </a:prstGeom>
            <a:noFill/>
          </p:spPr>
          <p:txBody>
            <a:bodyPr wrap="square" rtlCol="0">
              <a:spAutoFit/>
            </a:bodyPr>
            <a:lstStyle/>
            <a:p>
              <a:r>
                <a:rPr lang="en-GB" sz="1200">
                  <a:solidFill>
                    <a:schemeClr val="bg1"/>
                  </a:solidFill>
                </a:rPr>
                <a:t>NIGHTINGALE has received funding from the European Union’s Horizon 2020 research and innovation programme under grant agreement no. 101021957</a:t>
              </a:r>
            </a:p>
          </p:txBody>
        </p:sp>
      </p:grpSp>
      <p:sp>
        <p:nvSpPr>
          <p:cNvPr id="15" name="Rectangle 14">
            <a:extLst>
              <a:ext uri="{FF2B5EF4-FFF2-40B4-BE49-F238E27FC236}">
                <a16:creationId xmlns:a16="http://schemas.microsoft.com/office/drawing/2014/main" id="{ECEE7610-572A-43AC-8159-5E71E8BD288C}"/>
              </a:ext>
            </a:extLst>
          </p:cNvPr>
          <p:cNvSpPr/>
          <p:nvPr userDrawn="1"/>
        </p:nvSpPr>
        <p:spPr>
          <a:xfrm rot="5400000">
            <a:off x="6073138" y="2531659"/>
            <a:ext cx="45719" cy="8656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accent3"/>
              </a:solidFill>
            </a:endParaRPr>
          </a:p>
        </p:txBody>
      </p:sp>
      <p:pic>
        <p:nvPicPr>
          <p:cNvPr id="16" name="Graphic 15">
            <a:extLst>
              <a:ext uri="{FF2B5EF4-FFF2-40B4-BE49-F238E27FC236}">
                <a16:creationId xmlns:a16="http://schemas.microsoft.com/office/drawing/2014/main" id="{04057BD1-BDB7-47D0-A08A-3BE9C0E5A76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3524286" y="1562004"/>
            <a:ext cx="5143422" cy="766368"/>
          </a:xfrm>
          <a:prstGeom prst="rect">
            <a:avLst/>
          </a:prstGeom>
        </p:spPr>
      </p:pic>
      <p:sp>
        <p:nvSpPr>
          <p:cNvPr id="10" name="Subtitle 2">
            <a:extLst>
              <a:ext uri="{FF2B5EF4-FFF2-40B4-BE49-F238E27FC236}">
                <a16:creationId xmlns:a16="http://schemas.microsoft.com/office/drawing/2014/main" id="{F3ED08A2-B4C6-4770-BA74-F0CD85BAA97B}"/>
              </a:ext>
            </a:extLst>
          </p:cNvPr>
          <p:cNvSpPr txBox="1">
            <a:spLocks/>
          </p:cNvSpPr>
          <p:nvPr userDrawn="1"/>
        </p:nvSpPr>
        <p:spPr>
          <a:xfrm>
            <a:off x="4627223" y="6248076"/>
            <a:ext cx="2937554" cy="489597"/>
          </a:xfrm>
          <a:prstGeom prst="rect">
            <a:avLst/>
          </a:prstGeom>
        </p:spPr>
        <p:txBody>
          <a:bodyPr vert="horz" lIns="91440" tIns="45720" rIns="91440" bIns="45720" rtlCol="0">
            <a:normAutofit/>
          </a:bodyPr>
          <a:lstStyle>
            <a:lvl1pPr marL="0" indent="0" algn="l" defTabSz="914400" rtl="0" eaLnBrk="1" latinLnBrk="0" hangingPunct="1">
              <a:lnSpc>
                <a:spcPts val="2300"/>
              </a:lnSpc>
              <a:spcBef>
                <a:spcPts val="1000"/>
              </a:spcBef>
              <a:spcAft>
                <a:spcPts val="600"/>
              </a:spcAft>
              <a:buClr>
                <a:schemeClr val="accent3"/>
              </a:buClr>
              <a:buFont typeface="TT Norms Bold" panose="02000803040000020004" pitchFamily="50" charset="0"/>
              <a:buNone/>
              <a:defRPr sz="2400" kern="1200">
                <a:solidFill>
                  <a:schemeClr val="accent1">
                    <a:lumMod val="20000"/>
                    <a:lumOff val="80000"/>
                  </a:schemeClr>
                </a:solidFill>
                <a:latin typeface="+mn-lt"/>
                <a:ea typeface="+mn-ea"/>
                <a:cs typeface="+mn-cs"/>
              </a:defRPr>
            </a:lvl1pPr>
            <a:lvl2pPr marL="457200" indent="0" algn="ctr" defTabSz="914400" rtl="0" eaLnBrk="1" latinLnBrk="0" hangingPunct="1">
              <a:lnSpc>
                <a:spcPts val="2300"/>
              </a:lnSpc>
              <a:spcBef>
                <a:spcPts val="500"/>
              </a:spcBef>
              <a:spcAft>
                <a:spcPts val="600"/>
              </a:spcAft>
              <a:buClr>
                <a:schemeClr val="accent3"/>
              </a:buClr>
              <a:buFont typeface="TT Norms Bold" panose="02000803040000020004" pitchFamily="50" charset="0"/>
              <a:buNone/>
              <a:defRPr sz="2000" kern="1200">
                <a:solidFill>
                  <a:srgbClr val="042122"/>
                </a:solidFill>
                <a:latin typeface="+mn-lt"/>
                <a:ea typeface="+mn-ea"/>
                <a:cs typeface="+mn-cs"/>
              </a:defRPr>
            </a:lvl2pPr>
            <a:lvl3pPr marL="914400" indent="0" algn="ctr" defTabSz="914400" rtl="0" eaLnBrk="1" latinLnBrk="0" hangingPunct="1">
              <a:lnSpc>
                <a:spcPts val="2300"/>
              </a:lnSpc>
              <a:spcBef>
                <a:spcPts val="500"/>
              </a:spcBef>
              <a:spcAft>
                <a:spcPts val="600"/>
              </a:spcAft>
              <a:buClr>
                <a:schemeClr val="accent3"/>
              </a:buClr>
              <a:buFont typeface="TT Norms Bold" panose="02000803040000020004" pitchFamily="50" charset="0"/>
              <a:buNone/>
              <a:defRPr sz="1800" kern="1200">
                <a:solidFill>
                  <a:srgbClr val="042122"/>
                </a:solidFill>
                <a:latin typeface="+mn-lt"/>
                <a:ea typeface="+mn-ea"/>
                <a:cs typeface="+mn-cs"/>
              </a:defRPr>
            </a:lvl3pPr>
            <a:lvl4pPr marL="1371600" indent="0" algn="ctr" defTabSz="914400" rtl="0" eaLnBrk="1" latinLnBrk="0" hangingPunct="1">
              <a:lnSpc>
                <a:spcPts val="2300"/>
              </a:lnSpc>
              <a:spcBef>
                <a:spcPts val="500"/>
              </a:spcBef>
              <a:spcAft>
                <a:spcPts val="600"/>
              </a:spcAft>
              <a:buClr>
                <a:schemeClr val="accent3"/>
              </a:buClr>
              <a:buFont typeface="TT Norms Bold" panose="02000803040000020004" pitchFamily="50" charset="0"/>
              <a:buNone/>
              <a:defRPr sz="1600" kern="1200">
                <a:solidFill>
                  <a:srgbClr val="042122"/>
                </a:solidFill>
                <a:latin typeface="+mn-lt"/>
                <a:ea typeface="+mn-ea"/>
                <a:cs typeface="+mn-cs"/>
              </a:defRPr>
            </a:lvl4pPr>
            <a:lvl5pPr marL="1828800" indent="0" algn="ctr" defTabSz="914400" rtl="0" eaLnBrk="1" latinLnBrk="0" hangingPunct="1">
              <a:lnSpc>
                <a:spcPts val="2300"/>
              </a:lnSpc>
              <a:spcBef>
                <a:spcPts val="500"/>
              </a:spcBef>
              <a:spcAft>
                <a:spcPts val="600"/>
              </a:spcAft>
              <a:buClr>
                <a:schemeClr val="accent3"/>
              </a:buClr>
              <a:buFont typeface="TT Norms Bold" panose="02000803040000020004" pitchFamily="50" charset="0"/>
              <a:buNone/>
              <a:defRPr sz="1600" kern="1200">
                <a:solidFill>
                  <a:srgbClr val="04212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Kick-off meeting, 26-27 October 2021</a:t>
            </a:r>
            <a:endParaRPr lang="en-IE" sz="1200">
              <a:solidFill>
                <a:schemeClr val="bg1"/>
              </a:solidFill>
            </a:endParaRPr>
          </a:p>
          <a:p>
            <a:endParaRPr lang="en-IE" sz="1200">
              <a:solidFill>
                <a:schemeClr val="bg1"/>
              </a:solidFill>
            </a:endParaRPr>
          </a:p>
        </p:txBody>
      </p:sp>
    </p:spTree>
    <p:extLst>
      <p:ext uri="{BB962C8B-B14F-4D97-AF65-F5344CB8AC3E}">
        <p14:creationId xmlns:p14="http://schemas.microsoft.com/office/powerpoint/2010/main" val="1084312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ection Titl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C0A47E6-7060-4578-9001-77856F8F002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1999" cy="6867144"/>
          </a:xfrm>
          <a:prstGeom prst="rect">
            <a:avLst/>
          </a:prstGeom>
        </p:spPr>
      </p:pic>
      <p:sp>
        <p:nvSpPr>
          <p:cNvPr id="9" name="Rectangle 8">
            <a:extLst>
              <a:ext uri="{FF2B5EF4-FFF2-40B4-BE49-F238E27FC236}">
                <a16:creationId xmlns:a16="http://schemas.microsoft.com/office/drawing/2014/main" id="{BD2A3F55-FD4C-4990-8556-927E3156A072}"/>
              </a:ext>
            </a:extLst>
          </p:cNvPr>
          <p:cNvSpPr/>
          <p:nvPr userDrawn="1"/>
        </p:nvSpPr>
        <p:spPr>
          <a:xfrm>
            <a:off x="-1" y="0"/>
            <a:ext cx="10961225" cy="6867144"/>
          </a:xfrm>
          <a:prstGeom prst="rect">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Rectangle 9">
            <a:extLst>
              <a:ext uri="{FF2B5EF4-FFF2-40B4-BE49-F238E27FC236}">
                <a16:creationId xmlns:a16="http://schemas.microsoft.com/office/drawing/2014/main" id="{E419F290-3132-4667-8D31-12354052C277}"/>
              </a:ext>
            </a:extLst>
          </p:cNvPr>
          <p:cNvSpPr/>
          <p:nvPr userDrawn="1"/>
        </p:nvSpPr>
        <p:spPr>
          <a:xfrm>
            <a:off x="1" y="0"/>
            <a:ext cx="969264" cy="6858000"/>
          </a:xfrm>
          <a:prstGeom prst="rect">
            <a:avLst/>
          </a:prstGeom>
          <a:gradFill>
            <a:gsLst>
              <a:gs pos="100000">
                <a:srgbClr val="042122"/>
              </a:gs>
              <a:gs pos="0">
                <a:schemeClr val="accent2">
                  <a:alpha val="4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2" name="Graphic 11">
            <a:extLst>
              <a:ext uri="{FF2B5EF4-FFF2-40B4-BE49-F238E27FC236}">
                <a16:creationId xmlns:a16="http://schemas.microsoft.com/office/drawing/2014/main" id="{3AD7A41C-F394-45FB-B62C-88A6B8EA478A}"/>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rot="16200000">
            <a:off x="-791296" y="5153307"/>
            <a:ext cx="2539766" cy="378424"/>
          </a:xfrm>
          <a:prstGeom prst="rect">
            <a:avLst/>
          </a:prstGeom>
        </p:spPr>
      </p:pic>
      <p:sp>
        <p:nvSpPr>
          <p:cNvPr id="2" name="Title 1">
            <a:extLst>
              <a:ext uri="{FF2B5EF4-FFF2-40B4-BE49-F238E27FC236}">
                <a16:creationId xmlns:a16="http://schemas.microsoft.com/office/drawing/2014/main" id="{23AFD426-70AC-4F9C-A42C-5741ADD6C7A7}"/>
              </a:ext>
            </a:extLst>
          </p:cNvPr>
          <p:cNvSpPr>
            <a:spLocks noGrp="1"/>
          </p:cNvSpPr>
          <p:nvPr>
            <p:ph type="ctrTitle" hasCustomPrompt="1"/>
          </p:nvPr>
        </p:nvSpPr>
        <p:spPr>
          <a:xfrm>
            <a:off x="1480633" y="619916"/>
            <a:ext cx="6997346" cy="1762880"/>
          </a:xfrm>
        </p:spPr>
        <p:txBody>
          <a:bodyPr anchor="b">
            <a:noAutofit/>
          </a:bodyPr>
          <a:lstStyle>
            <a:lvl1pPr algn="l">
              <a:defRPr sz="4400" b="1">
                <a:solidFill>
                  <a:schemeClr val="bg1"/>
                </a:solidFill>
              </a:defRPr>
            </a:lvl1pPr>
          </a:lstStyle>
          <a:p>
            <a:r>
              <a:rPr lang="en-US"/>
              <a:t>Click to edit section title style</a:t>
            </a:r>
            <a:endParaRPr lang="en-IE"/>
          </a:p>
        </p:txBody>
      </p:sp>
      <p:sp>
        <p:nvSpPr>
          <p:cNvPr id="3" name="Subtitle 2">
            <a:extLst>
              <a:ext uri="{FF2B5EF4-FFF2-40B4-BE49-F238E27FC236}">
                <a16:creationId xmlns:a16="http://schemas.microsoft.com/office/drawing/2014/main" id="{9FF50746-1EC3-4722-BAF0-970143089E9E}"/>
              </a:ext>
            </a:extLst>
          </p:cNvPr>
          <p:cNvSpPr>
            <a:spLocks noGrp="1"/>
          </p:cNvSpPr>
          <p:nvPr>
            <p:ph type="subTitle" idx="1"/>
          </p:nvPr>
        </p:nvSpPr>
        <p:spPr>
          <a:xfrm>
            <a:off x="1473489" y="2996195"/>
            <a:ext cx="5704174" cy="865610"/>
          </a:xfrm>
        </p:spPr>
        <p:txBody>
          <a:bodyPr/>
          <a:lstStyle>
            <a:lvl1pPr marL="0" indent="0" algn="l">
              <a:buNone/>
              <a:defRPr sz="2400">
                <a:solidFill>
                  <a:schemeClr val="accent1">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Tree>
    <p:extLst>
      <p:ext uri="{BB962C8B-B14F-4D97-AF65-F5344CB8AC3E}">
        <p14:creationId xmlns:p14="http://schemas.microsoft.com/office/powerpoint/2010/main" val="388031305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ection Title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C0A47E6-7060-4578-9001-77856F8F002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
            <a:ext cx="12191999" cy="6867144"/>
          </a:xfrm>
          <a:prstGeom prst="rect">
            <a:avLst/>
          </a:prstGeom>
        </p:spPr>
      </p:pic>
      <p:sp>
        <p:nvSpPr>
          <p:cNvPr id="9" name="Rectangle 8">
            <a:extLst>
              <a:ext uri="{FF2B5EF4-FFF2-40B4-BE49-F238E27FC236}">
                <a16:creationId xmlns:a16="http://schemas.microsoft.com/office/drawing/2014/main" id="{BD2A3F55-FD4C-4990-8556-927E3156A072}"/>
              </a:ext>
            </a:extLst>
          </p:cNvPr>
          <p:cNvSpPr/>
          <p:nvPr userDrawn="1"/>
        </p:nvSpPr>
        <p:spPr>
          <a:xfrm>
            <a:off x="-1" y="0"/>
            <a:ext cx="11144687" cy="6867144"/>
          </a:xfrm>
          <a:prstGeom prst="rect">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Rectangle 9">
            <a:extLst>
              <a:ext uri="{FF2B5EF4-FFF2-40B4-BE49-F238E27FC236}">
                <a16:creationId xmlns:a16="http://schemas.microsoft.com/office/drawing/2014/main" id="{E419F290-3132-4667-8D31-12354052C277}"/>
              </a:ext>
            </a:extLst>
          </p:cNvPr>
          <p:cNvSpPr/>
          <p:nvPr userDrawn="1"/>
        </p:nvSpPr>
        <p:spPr>
          <a:xfrm>
            <a:off x="1" y="0"/>
            <a:ext cx="1047312" cy="6858000"/>
          </a:xfrm>
          <a:prstGeom prst="rect">
            <a:avLst/>
          </a:prstGeom>
          <a:gradFill>
            <a:gsLst>
              <a:gs pos="100000">
                <a:srgbClr val="042122"/>
              </a:gs>
              <a:gs pos="0">
                <a:schemeClr val="accent2">
                  <a:alpha val="4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23AFD426-70AC-4F9C-A42C-5741ADD6C7A7}"/>
              </a:ext>
            </a:extLst>
          </p:cNvPr>
          <p:cNvSpPr>
            <a:spLocks noGrp="1"/>
          </p:cNvSpPr>
          <p:nvPr>
            <p:ph type="ctrTitle" hasCustomPrompt="1"/>
          </p:nvPr>
        </p:nvSpPr>
        <p:spPr>
          <a:xfrm>
            <a:off x="1480633" y="619916"/>
            <a:ext cx="6997346" cy="1762880"/>
          </a:xfrm>
        </p:spPr>
        <p:txBody>
          <a:bodyPr anchor="b">
            <a:noAutofit/>
          </a:bodyPr>
          <a:lstStyle>
            <a:lvl1pPr algn="l">
              <a:defRPr sz="4400" b="1">
                <a:solidFill>
                  <a:schemeClr val="bg1"/>
                </a:solidFill>
              </a:defRPr>
            </a:lvl1pPr>
          </a:lstStyle>
          <a:p>
            <a:r>
              <a:rPr lang="en-US"/>
              <a:t>Click to edit section title style</a:t>
            </a:r>
            <a:endParaRPr lang="en-IE"/>
          </a:p>
        </p:txBody>
      </p:sp>
      <p:sp>
        <p:nvSpPr>
          <p:cNvPr id="3" name="Subtitle 2">
            <a:extLst>
              <a:ext uri="{FF2B5EF4-FFF2-40B4-BE49-F238E27FC236}">
                <a16:creationId xmlns:a16="http://schemas.microsoft.com/office/drawing/2014/main" id="{9FF50746-1EC3-4722-BAF0-970143089E9E}"/>
              </a:ext>
            </a:extLst>
          </p:cNvPr>
          <p:cNvSpPr>
            <a:spLocks noGrp="1"/>
          </p:cNvSpPr>
          <p:nvPr>
            <p:ph type="subTitle" idx="1"/>
          </p:nvPr>
        </p:nvSpPr>
        <p:spPr>
          <a:xfrm>
            <a:off x="1473489" y="2996195"/>
            <a:ext cx="5704174" cy="865610"/>
          </a:xfrm>
        </p:spPr>
        <p:txBody>
          <a:bodyPr/>
          <a:lstStyle>
            <a:lvl1pPr marL="0" indent="0" algn="l">
              <a:buNone/>
              <a:defRPr sz="2400">
                <a:solidFill>
                  <a:schemeClr val="accent1">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pic>
        <p:nvPicPr>
          <p:cNvPr id="5" name="Graphic 4">
            <a:extLst>
              <a:ext uri="{FF2B5EF4-FFF2-40B4-BE49-F238E27FC236}">
                <a16:creationId xmlns:a16="http://schemas.microsoft.com/office/drawing/2014/main" id="{F3847616-2FDF-730C-6967-5D15E047AB9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rot="16200000">
            <a:off x="-791296" y="5153307"/>
            <a:ext cx="2539766" cy="378424"/>
          </a:xfrm>
          <a:prstGeom prst="rect">
            <a:avLst/>
          </a:prstGeom>
        </p:spPr>
      </p:pic>
    </p:spTree>
    <p:extLst>
      <p:ext uri="{BB962C8B-B14F-4D97-AF65-F5344CB8AC3E}">
        <p14:creationId xmlns:p14="http://schemas.microsoft.com/office/powerpoint/2010/main" val="23993560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Standard 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FC046-94AA-4950-A75D-DE1D547BA9DA}"/>
              </a:ext>
            </a:extLst>
          </p:cNvPr>
          <p:cNvSpPr>
            <a:spLocks noGrp="1"/>
          </p:cNvSpPr>
          <p:nvPr>
            <p:ph type="title" hasCustomPrompt="1"/>
          </p:nvPr>
        </p:nvSpPr>
        <p:spPr>
          <a:xfrm>
            <a:off x="426128" y="365125"/>
            <a:ext cx="10927672" cy="630555"/>
          </a:xfrm>
        </p:spPr>
        <p:txBody>
          <a:bodyPr>
            <a:normAutofit/>
          </a:bodyPr>
          <a:lstStyle>
            <a:lvl1pPr>
              <a:defRPr sz="2400" b="1">
                <a:solidFill>
                  <a:schemeClr val="accent4"/>
                </a:solidFill>
              </a:defRPr>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5718998B-2887-4E87-92C9-C43C240CAF18}"/>
              </a:ext>
            </a:extLst>
          </p:cNvPr>
          <p:cNvSpPr>
            <a:spLocks noGrp="1"/>
          </p:cNvSpPr>
          <p:nvPr>
            <p:ph idx="1"/>
          </p:nvPr>
        </p:nvSpPr>
        <p:spPr>
          <a:xfrm>
            <a:off x="426128" y="1226916"/>
            <a:ext cx="10927672" cy="4757195"/>
          </a:xfrm>
        </p:spPr>
        <p:txBody>
          <a:bodyPr>
            <a:normAutofit/>
          </a:bodyPr>
          <a:lstStyle>
            <a:lvl1pPr marL="228600" indent="-228600">
              <a:lnSpc>
                <a:spcPts val="2300"/>
              </a:lnSpc>
              <a:buClr>
                <a:schemeClr val="accent3"/>
              </a:buClr>
              <a:buFont typeface="TT Norms Bold" panose="02000803040000020004" pitchFamily="50" charset="0"/>
              <a:buChar char="+"/>
              <a:defRPr sz="1800">
                <a:solidFill>
                  <a:srgbClr val="042122"/>
                </a:solidFill>
              </a:defRPr>
            </a:lvl1pPr>
            <a:lvl2pPr marL="685800" indent="-228600">
              <a:lnSpc>
                <a:spcPts val="2300"/>
              </a:lnSpc>
              <a:buClr>
                <a:schemeClr val="accent3"/>
              </a:buClr>
              <a:buFont typeface="TT Norms Bold" panose="02000803040000020004" pitchFamily="50" charset="0"/>
              <a:buChar char="+"/>
              <a:defRPr sz="1600">
                <a:solidFill>
                  <a:srgbClr val="042122"/>
                </a:solidFill>
              </a:defRPr>
            </a:lvl2pPr>
            <a:lvl3pPr marL="1143000" indent="-228600">
              <a:lnSpc>
                <a:spcPts val="2300"/>
              </a:lnSpc>
              <a:buClr>
                <a:schemeClr val="accent3"/>
              </a:buClr>
              <a:buFont typeface="TT Norms Bold" panose="02000803040000020004" pitchFamily="50" charset="0"/>
              <a:buChar char="+"/>
              <a:defRPr sz="1400">
                <a:solidFill>
                  <a:srgbClr val="042122"/>
                </a:solidFill>
              </a:defRPr>
            </a:lvl3pPr>
            <a:lvl4pPr marL="1600200" indent="-228600">
              <a:lnSpc>
                <a:spcPts val="2300"/>
              </a:lnSpc>
              <a:buClr>
                <a:schemeClr val="accent3"/>
              </a:buClr>
              <a:buFont typeface="TT Norms Bold" panose="02000803040000020004" pitchFamily="50" charset="0"/>
              <a:buChar char="+"/>
              <a:defRPr sz="1200">
                <a:solidFill>
                  <a:srgbClr val="042122"/>
                </a:solidFill>
              </a:defRPr>
            </a:lvl4pPr>
            <a:lvl5pPr marL="2057400" indent="-228600">
              <a:lnSpc>
                <a:spcPts val="2300"/>
              </a:lnSpc>
              <a:buClr>
                <a:schemeClr val="accent3"/>
              </a:buClr>
              <a:buFont typeface="TT Norms Bold" panose="02000803040000020004" pitchFamily="50" charset="0"/>
              <a:buChar char="+"/>
              <a:defRPr sz="1200">
                <a:solidFill>
                  <a:srgbClr val="04212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pic>
        <p:nvPicPr>
          <p:cNvPr id="10" name="Graphic 9">
            <a:extLst>
              <a:ext uri="{FF2B5EF4-FFF2-40B4-BE49-F238E27FC236}">
                <a16:creationId xmlns:a16="http://schemas.microsoft.com/office/drawing/2014/main" id="{C3BEC29F-2FD3-4435-A541-0CB37C7D475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42871" y="6342928"/>
            <a:ext cx="1846565" cy="275137"/>
          </a:xfrm>
          <a:prstGeom prst="rect">
            <a:avLst/>
          </a:prstGeom>
        </p:spPr>
      </p:pic>
    </p:spTree>
    <p:extLst>
      <p:ext uri="{BB962C8B-B14F-4D97-AF65-F5344CB8AC3E}">
        <p14:creationId xmlns:p14="http://schemas.microsoft.com/office/powerpoint/2010/main" val="3183170196"/>
      </p:ext>
    </p:extLst>
  </p:cSld>
  <p:clrMapOvr>
    <a:masterClrMapping/>
  </p:clrMapOvr>
  <p:hf sldNum="0" hd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FC046-94AA-4950-A75D-DE1D547BA9DA}"/>
              </a:ext>
            </a:extLst>
          </p:cNvPr>
          <p:cNvSpPr>
            <a:spLocks noGrp="1"/>
          </p:cNvSpPr>
          <p:nvPr>
            <p:ph type="title" hasCustomPrompt="1"/>
          </p:nvPr>
        </p:nvSpPr>
        <p:spPr>
          <a:xfrm>
            <a:off x="426128" y="365125"/>
            <a:ext cx="11194854" cy="630555"/>
          </a:xfrm>
        </p:spPr>
        <p:txBody>
          <a:bodyPr>
            <a:normAutofit/>
          </a:bodyPr>
          <a:lstStyle>
            <a:lvl1pPr>
              <a:defRPr sz="2400" b="1">
                <a:solidFill>
                  <a:schemeClr val="accent4"/>
                </a:solidFill>
                <a:latin typeface="+mj-lt"/>
              </a:defRPr>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5718998B-2887-4E87-92C9-C43C240CAF18}"/>
              </a:ext>
            </a:extLst>
          </p:cNvPr>
          <p:cNvSpPr>
            <a:spLocks noGrp="1"/>
          </p:cNvSpPr>
          <p:nvPr>
            <p:ph idx="1"/>
          </p:nvPr>
        </p:nvSpPr>
        <p:spPr>
          <a:xfrm>
            <a:off x="426128" y="1274758"/>
            <a:ext cx="5338064" cy="4774883"/>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9" name="Content Placeholder 2">
            <a:extLst>
              <a:ext uri="{FF2B5EF4-FFF2-40B4-BE49-F238E27FC236}">
                <a16:creationId xmlns:a16="http://schemas.microsoft.com/office/drawing/2014/main" id="{947D239F-6210-4976-9059-C408245698F0}"/>
              </a:ext>
            </a:extLst>
          </p:cNvPr>
          <p:cNvSpPr>
            <a:spLocks noGrp="1"/>
          </p:cNvSpPr>
          <p:nvPr>
            <p:ph idx="13"/>
          </p:nvPr>
        </p:nvSpPr>
        <p:spPr>
          <a:xfrm>
            <a:off x="6282918" y="1274758"/>
            <a:ext cx="5338064" cy="4774883"/>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9856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FC046-94AA-4950-A75D-DE1D547BA9DA}"/>
              </a:ext>
            </a:extLst>
          </p:cNvPr>
          <p:cNvSpPr>
            <a:spLocks noGrp="1"/>
          </p:cNvSpPr>
          <p:nvPr>
            <p:ph type="title" hasCustomPrompt="1"/>
          </p:nvPr>
        </p:nvSpPr>
        <p:spPr>
          <a:xfrm>
            <a:off x="426128" y="365125"/>
            <a:ext cx="10927672" cy="630555"/>
          </a:xfrm>
        </p:spPr>
        <p:txBody>
          <a:bodyPr>
            <a:normAutofit/>
          </a:bodyPr>
          <a:lstStyle>
            <a:lvl1pPr>
              <a:defRPr sz="2400" b="1">
                <a:solidFill>
                  <a:schemeClr val="accent4"/>
                </a:solidFill>
              </a:defRPr>
            </a:lvl1pPr>
          </a:lstStyle>
          <a:p>
            <a:r>
              <a:rPr lang="en-US"/>
              <a:t>Click to edit master title style</a:t>
            </a:r>
            <a:endParaRPr lang="en-IE"/>
          </a:p>
        </p:txBody>
      </p:sp>
      <p:pic>
        <p:nvPicPr>
          <p:cNvPr id="11" name="Graphic 10">
            <a:extLst>
              <a:ext uri="{FF2B5EF4-FFF2-40B4-BE49-F238E27FC236}">
                <a16:creationId xmlns:a16="http://schemas.microsoft.com/office/drawing/2014/main" id="{6019D782-23C0-4447-9605-C292313C3E4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42871" y="6342928"/>
            <a:ext cx="1846565" cy="275137"/>
          </a:xfrm>
          <a:prstGeom prst="rect">
            <a:avLst/>
          </a:prstGeom>
        </p:spPr>
      </p:pic>
    </p:spTree>
    <p:extLst>
      <p:ext uri="{BB962C8B-B14F-4D97-AF65-F5344CB8AC3E}">
        <p14:creationId xmlns:p14="http://schemas.microsoft.com/office/powerpoint/2010/main" val="3025344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0215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Content with image to righ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D3CA174-F02D-4F77-B99A-86BDEA422E2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620000" y="0"/>
            <a:ext cx="4572001" cy="6858000"/>
          </a:xfrm>
          <a:prstGeom prst="rect">
            <a:avLst/>
          </a:prstGeom>
        </p:spPr>
      </p:pic>
      <p:sp>
        <p:nvSpPr>
          <p:cNvPr id="2" name="Title 1">
            <a:extLst>
              <a:ext uri="{FF2B5EF4-FFF2-40B4-BE49-F238E27FC236}">
                <a16:creationId xmlns:a16="http://schemas.microsoft.com/office/drawing/2014/main" id="{BF2FC046-94AA-4950-A75D-DE1D547BA9DA}"/>
              </a:ext>
            </a:extLst>
          </p:cNvPr>
          <p:cNvSpPr>
            <a:spLocks noGrp="1"/>
          </p:cNvSpPr>
          <p:nvPr>
            <p:ph type="title" hasCustomPrompt="1"/>
          </p:nvPr>
        </p:nvSpPr>
        <p:spPr>
          <a:xfrm>
            <a:off x="426128" y="365125"/>
            <a:ext cx="6784900" cy="630555"/>
          </a:xfrm>
        </p:spPr>
        <p:txBody>
          <a:bodyPr>
            <a:normAutofit/>
          </a:bodyPr>
          <a:lstStyle>
            <a:lvl1pPr>
              <a:defRPr sz="2400" b="1"/>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5718998B-2887-4E87-92C9-C43C240CAF18}"/>
              </a:ext>
            </a:extLst>
          </p:cNvPr>
          <p:cNvSpPr>
            <a:spLocks noGrp="1"/>
          </p:cNvSpPr>
          <p:nvPr>
            <p:ph idx="1"/>
          </p:nvPr>
        </p:nvSpPr>
        <p:spPr>
          <a:xfrm>
            <a:off x="435980" y="1041558"/>
            <a:ext cx="6784900" cy="4774883"/>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pic>
        <p:nvPicPr>
          <p:cNvPr id="14" name="Graphic 13">
            <a:extLst>
              <a:ext uri="{FF2B5EF4-FFF2-40B4-BE49-F238E27FC236}">
                <a16:creationId xmlns:a16="http://schemas.microsoft.com/office/drawing/2014/main" id="{322792EC-C801-4C9E-AEBE-090F5B420BC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242871" y="6342928"/>
            <a:ext cx="1846565" cy="275137"/>
          </a:xfrm>
          <a:prstGeom prst="rect">
            <a:avLst/>
          </a:prstGeom>
        </p:spPr>
      </p:pic>
      <p:sp>
        <p:nvSpPr>
          <p:cNvPr id="15" name="Rectangle 14">
            <a:extLst>
              <a:ext uri="{FF2B5EF4-FFF2-40B4-BE49-F238E27FC236}">
                <a16:creationId xmlns:a16="http://schemas.microsoft.com/office/drawing/2014/main" id="{C5221A33-E4D7-4A0D-846C-01A26D5E3554}"/>
              </a:ext>
            </a:extLst>
          </p:cNvPr>
          <p:cNvSpPr/>
          <p:nvPr userDrawn="1"/>
        </p:nvSpPr>
        <p:spPr>
          <a:xfrm>
            <a:off x="8055979" y="0"/>
            <a:ext cx="3700041" cy="6858000"/>
          </a:xfrm>
          <a:prstGeom prst="rect">
            <a:avLst/>
          </a:prstGeom>
          <a:gradFill>
            <a:gsLst>
              <a:gs pos="0">
                <a:srgbClr val="101F2A">
                  <a:alpha val="13000"/>
                </a:srgbClr>
              </a:gs>
              <a:gs pos="100000">
                <a:schemeClr val="accent2">
                  <a:alpha val="6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526068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Content with image to righ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D3CA174-F02D-4F77-B99A-86BDEA422E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978" t="893" r="23482" b="893"/>
          <a:stretch/>
        </p:blipFill>
        <p:spPr>
          <a:xfrm>
            <a:off x="7656022" y="1"/>
            <a:ext cx="4535979" cy="6857999"/>
          </a:xfrm>
          <a:prstGeom prst="rect">
            <a:avLst/>
          </a:prstGeom>
        </p:spPr>
      </p:pic>
      <p:sp>
        <p:nvSpPr>
          <p:cNvPr id="2" name="Title 1">
            <a:extLst>
              <a:ext uri="{FF2B5EF4-FFF2-40B4-BE49-F238E27FC236}">
                <a16:creationId xmlns:a16="http://schemas.microsoft.com/office/drawing/2014/main" id="{BF2FC046-94AA-4950-A75D-DE1D547BA9DA}"/>
              </a:ext>
            </a:extLst>
          </p:cNvPr>
          <p:cNvSpPr>
            <a:spLocks noGrp="1"/>
          </p:cNvSpPr>
          <p:nvPr>
            <p:ph type="title" hasCustomPrompt="1"/>
          </p:nvPr>
        </p:nvSpPr>
        <p:spPr>
          <a:xfrm>
            <a:off x="426128" y="365125"/>
            <a:ext cx="6784900" cy="630555"/>
          </a:xfrm>
        </p:spPr>
        <p:txBody>
          <a:bodyPr>
            <a:normAutofit/>
          </a:bodyPr>
          <a:lstStyle>
            <a:lvl1pPr>
              <a:defRPr sz="2400" b="1"/>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5718998B-2887-4E87-92C9-C43C240CAF18}"/>
              </a:ext>
            </a:extLst>
          </p:cNvPr>
          <p:cNvSpPr>
            <a:spLocks noGrp="1"/>
          </p:cNvSpPr>
          <p:nvPr>
            <p:ph idx="1"/>
          </p:nvPr>
        </p:nvSpPr>
        <p:spPr>
          <a:xfrm>
            <a:off x="435980" y="1041558"/>
            <a:ext cx="6784900" cy="4774883"/>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5" name="Rectangle 14">
            <a:extLst>
              <a:ext uri="{FF2B5EF4-FFF2-40B4-BE49-F238E27FC236}">
                <a16:creationId xmlns:a16="http://schemas.microsoft.com/office/drawing/2014/main" id="{C5221A33-E4D7-4A0D-846C-01A26D5E3554}"/>
              </a:ext>
            </a:extLst>
          </p:cNvPr>
          <p:cNvSpPr/>
          <p:nvPr userDrawn="1"/>
        </p:nvSpPr>
        <p:spPr>
          <a:xfrm>
            <a:off x="8073990" y="0"/>
            <a:ext cx="3700041" cy="6858000"/>
          </a:xfrm>
          <a:prstGeom prst="rect">
            <a:avLst/>
          </a:prstGeom>
          <a:gradFill>
            <a:gsLst>
              <a:gs pos="0">
                <a:srgbClr val="101F2A">
                  <a:alpha val="13000"/>
                </a:srgbClr>
              </a:gs>
              <a:gs pos="100000">
                <a:schemeClr val="accent2">
                  <a:alpha val="6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1903117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4B4989-4059-4F73-9860-9A765CBA8689}"/>
              </a:ext>
            </a:extLst>
          </p:cNvPr>
          <p:cNvSpPr>
            <a:spLocks noGrp="1"/>
          </p:cNvSpPr>
          <p:nvPr>
            <p:ph type="title"/>
          </p:nvPr>
        </p:nvSpPr>
        <p:spPr>
          <a:xfrm>
            <a:off x="426128" y="365125"/>
            <a:ext cx="10927672" cy="913259"/>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03BF0888-7EFF-4EC8-B12B-C02973B4443B}"/>
              </a:ext>
            </a:extLst>
          </p:cNvPr>
          <p:cNvSpPr>
            <a:spLocks noGrp="1"/>
          </p:cNvSpPr>
          <p:nvPr>
            <p:ph type="body" idx="1"/>
          </p:nvPr>
        </p:nvSpPr>
        <p:spPr>
          <a:xfrm>
            <a:off x="426128" y="1620456"/>
            <a:ext cx="10927672" cy="45565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7C7C6399-A7D3-40B5-BD17-29F1B2CEEB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IE"/>
          </a:p>
        </p:txBody>
      </p:sp>
      <p:sp>
        <p:nvSpPr>
          <p:cNvPr id="5" name="Footer Placeholder 4">
            <a:extLst>
              <a:ext uri="{FF2B5EF4-FFF2-40B4-BE49-F238E27FC236}">
                <a16:creationId xmlns:a16="http://schemas.microsoft.com/office/drawing/2014/main" id="{719EBECD-2331-4996-B5B1-837E5E4FB6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F82DF98C-F0A9-414E-859B-E8C2DDB6BC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FCAFD2-9088-48B3-8DB0-3CA7F764EA94}" type="slidenum">
              <a:rPr lang="en-IE" smtClean="0"/>
              <a:t>‹#›</a:t>
            </a:fld>
            <a:endParaRPr lang="en-IE"/>
          </a:p>
        </p:txBody>
      </p:sp>
    </p:spTree>
    <p:extLst>
      <p:ext uri="{BB962C8B-B14F-4D97-AF65-F5344CB8AC3E}">
        <p14:creationId xmlns:p14="http://schemas.microsoft.com/office/powerpoint/2010/main" val="1825700302"/>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671" r:id="rId3"/>
    <p:sldLayoutId id="2147483664" r:id="rId4"/>
    <p:sldLayoutId id="2147483650" r:id="rId5"/>
    <p:sldLayoutId id="2147483662" r:id="rId6"/>
    <p:sldLayoutId id="2147483665" r:id="rId7"/>
    <p:sldLayoutId id="2147483652" r:id="rId8"/>
    <p:sldLayoutId id="2147483677" r:id="rId9"/>
    <p:sldLayoutId id="2147483674" r:id="rId10"/>
    <p:sldLayoutId id="2147483660" r:id="rId11"/>
    <p:sldLayoutId id="2147483675" r:id="rId12"/>
    <p:sldLayoutId id="2147483653" r:id="rId13"/>
    <p:sldLayoutId id="2147483676" r:id="rId14"/>
  </p:sldLayoutIdLst>
  <p:hf hdr="0" ftr="0" dt="0"/>
  <p:txStyles>
    <p:titleStyle>
      <a:lvl1pPr algn="l" defTabSz="914400" rtl="0" eaLnBrk="1" latinLnBrk="0" hangingPunct="1">
        <a:lnSpc>
          <a:spcPct val="90000"/>
        </a:lnSpc>
        <a:spcBef>
          <a:spcPct val="0"/>
        </a:spcBef>
        <a:buNone/>
        <a:defRPr sz="2400" b="1" kern="1200">
          <a:solidFill>
            <a:schemeClr val="accent4"/>
          </a:solidFill>
          <a:latin typeface="+mj-lt"/>
          <a:ea typeface="+mj-ea"/>
          <a:cs typeface="+mj-cs"/>
        </a:defRPr>
      </a:lvl1pPr>
    </p:titleStyle>
    <p:bodyStyle>
      <a:lvl1pPr marL="228600" indent="-228600" algn="l" defTabSz="914400" rtl="0" eaLnBrk="1" latinLnBrk="0" hangingPunct="1">
        <a:lnSpc>
          <a:spcPts val="2300"/>
        </a:lnSpc>
        <a:spcBef>
          <a:spcPts val="1000"/>
        </a:spcBef>
        <a:spcAft>
          <a:spcPts val="600"/>
        </a:spcAft>
        <a:buClr>
          <a:schemeClr val="accent3"/>
        </a:buClr>
        <a:buFont typeface="TT Norms Bold" panose="02000803040000020004" pitchFamily="50" charset="0"/>
        <a:buChar char="+"/>
        <a:defRPr sz="2000" kern="1200">
          <a:solidFill>
            <a:srgbClr val="042122"/>
          </a:solidFill>
          <a:latin typeface="+mn-lt"/>
          <a:ea typeface="+mn-ea"/>
          <a:cs typeface="+mn-cs"/>
        </a:defRPr>
      </a:lvl1pPr>
      <a:lvl2pPr marL="685800" indent="-228600" algn="l" defTabSz="914400" rtl="0" eaLnBrk="1" latinLnBrk="0" hangingPunct="1">
        <a:lnSpc>
          <a:spcPts val="2300"/>
        </a:lnSpc>
        <a:spcBef>
          <a:spcPts val="500"/>
        </a:spcBef>
        <a:spcAft>
          <a:spcPts val="600"/>
        </a:spcAft>
        <a:buClr>
          <a:schemeClr val="accent3"/>
        </a:buClr>
        <a:buFont typeface="TT Norms Bold" panose="02000803040000020004" pitchFamily="50" charset="0"/>
        <a:buChar char="+"/>
        <a:defRPr sz="1800" kern="1200">
          <a:solidFill>
            <a:srgbClr val="042122"/>
          </a:solidFill>
          <a:latin typeface="+mn-lt"/>
          <a:ea typeface="+mn-ea"/>
          <a:cs typeface="+mn-cs"/>
        </a:defRPr>
      </a:lvl2pPr>
      <a:lvl3pPr marL="1143000" indent="-228600" algn="l" defTabSz="914400" rtl="0" eaLnBrk="1" latinLnBrk="0" hangingPunct="1">
        <a:lnSpc>
          <a:spcPts val="2300"/>
        </a:lnSpc>
        <a:spcBef>
          <a:spcPts val="500"/>
        </a:spcBef>
        <a:spcAft>
          <a:spcPts val="600"/>
        </a:spcAft>
        <a:buClr>
          <a:schemeClr val="accent3"/>
        </a:buClr>
        <a:buFont typeface="TT Norms Bold" panose="02000803040000020004" pitchFamily="50" charset="0"/>
        <a:buChar char="+"/>
        <a:defRPr sz="1600" kern="1200">
          <a:solidFill>
            <a:srgbClr val="042122"/>
          </a:solidFill>
          <a:latin typeface="+mn-lt"/>
          <a:ea typeface="+mn-ea"/>
          <a:cs typeface="+mn-cs"/>
        </a:defRPr>
      </a:lvl3pPr>
      <a:lvl4pPr marL="1600200" indent="-228600" algn="l" defTabSz="914400" rtl="0" eaLnBrk="1" latinLnBrk="0" hangingPunct="1">
        <a:lnSpc>
          <a:spcPts val="2300"/>
        </a:lnSpc>
        <a:spcBef>
          <a:spcPts val="500"/>
        </a:spcBef>
        <a:spcAft>
          <a:spcPts val="600"/>
        </a:spcAft>
        <a:buClr>
          <a:schemeClr val="accent3"/>
        </a:buClr>
        <a:buFont typeface="TT Norms Bold" panose="02000803040000020004" pitchFamily="50" charset="0"/>
        <a:buChar char="+"/>
        <a:defRPr sz="1400" kern="1200">
          <a:solidFill>
            <a:srgbClr val="042122"/>
          </a:solidFill>
          <a:latin typeface="+mn-lt"/>
          <a:ea typeface="+mn-ea"/>
          <a:cs typeface="+mn-cs"/>
        </a:defRPr>
      </a:lvl4pPr>
      <a:lvl5pPr marL="2057400" indent="-228600" algn="l" defTabSz="914400" rtl="0" eaLnBrk="1" latinLnBrk="0" hangingPunct="1">
        <a:lnSpc>
          <a:spcPts val="2300"/>
        </a:lnSpc>
        <a:spcBef>
          <a:spcPts val="500"/>
        </a:spcBef>
        <a:spcAft>
          <a:spcPts val="600"/>
        </a:spcAft>
        <a:buClr>
          <a:schemeClr val="accent3"/>
        </a:buClr>
        <a:buFont typeface="TT Norms Bold" panose="02000803040000020004" pitchFamily="50" charset="0"/>
        <a:buChar char="+"/>
        <a:defRPr sz="1400" kern="1200">
          <a:solidFill>
            <a:srgbClr val="04212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0.png"/><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image" Target="../media/image64.png"/><Relationship Id="rId4" Type="http://schemas.openxmlformats.org/officeDocument/2006/relationships/image" Target="../media/image63.png"/></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1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xml"/><Relationship Id="rId4" Type="http://schemas.openxmlformats.org/officeDocument/2006/relationships/image" Target="../media/image80.png"/></Relationships>
</file>

<file path=ppt/slides/_rels/slide1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2.png"/><Relationship Id="rId1" Type="http://schemas.openxmlformats.org/officeDocument/2006/relationships/slideLayout" Target="../slideLayouts/slideLayout4.xml"/><Relationship Id="rId4" Type="http://schemas.openxmlformats.org/officeDocument/2006/relationships/image" Target="../media/image8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hyperlink" Target="https://www.nightingale-triage.eu/training-material/" TargetMode="External"/><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5.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 Id="rId9" Type="http://schemas.openxmlformats.org/officeDocument/2006/relationships/hyperlink" Target="https://www.nightingale-triage.eu/deliverable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3.xml"/><Relationship Id="rId5" Type="http://schemas.openxmlformats.org/officeDocument/2006/relationships/image" Target="../media/image93.png"/><Relationship Id="rId4" Type="http://schemas.openxmlformats.org/officeDocument/2006/relationships/image" Target="../media/image92.svg"/></Relationships>
</file>

<file path=ppt/slides/_rels/slide3.xml.rels><?xml version="1.0" encoding="UTF-8" standalone="yes"?>
<Relationships xmlns="http://schemas.openxmlformats.org/package/2006/relationships"><Relationship Id="rId3" Type="http://schemas.openxmlformats.org/officeDocument/2006/relationships/hyperlink" Target="https://en.wikipedia.org/wiki/Emergency_medical_services"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hyperlink" Target="https://en.wikipedia.org/wiki/Mass_casualty_incident#cite_note-tb-1" TargetMode="External"/><Relationship Id="rId4" Type="http://schemas.openxmlformats.org/officeDocument/2006/relationships/hyperlink" Target="https://en.wikipedia.org/wiki/Casualty_(person)"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png"/><Relationship Id="rId3"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image" Target="../media/image26.png"/><Relationship Id="rId2" Type="http://schemas.openxmlformats.org/officeDocument/2006/relationships/notesSlide" Target="../notesSlides/notesSlide3.xml"/><Relationship Id="rId16"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20.jpeg"/><Relationship Id="rId11" Type="http://schemas.openxmlformats.org/officeDocument/2006/relationships/image" Target="../media/image25.png"/><Relationship Id="rId5" Type="http://schemas.openxmlformats.org/officeDocument/2006/relationships/image" Target="../media/image19.jpeg"/><Relationship Id="rId15" Type="http://schemas.openxmlformats.org/officeDocument/2006/relationships/image" Target="../media/image29.pn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 Id="rId14"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jpeg"/><Relationship Id="rId12"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jpeg"/><Relationship Id="rId4" Type="http://schemas.openxmlformats.org/officeDocument/2006/relationships/image" Target="../media/image32.png"/><Relationship Id="rId9" Type="http://schemas.openxmlformats.org/officeDocument/2006/relationships/image" Target="../media/image37.jpe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image" Target="../media/image42.png"/><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436BC-9A1E-47EF-8F63-1940D5FDE325}"/>
              </a:ext>
            </a:extLst>
          </p:cNvPr>
          <p:cNvSpPr>
            <a:spLocks noGrp="1"/>
          </p:cNvSpPr>
          <p:nvPr>
            <p:ph type="ctrTitle"/>
          </p:nvPr>
        </p:nvSpPr>
        <p:spPr>
          <a:xfrm>
            <a:off x="868177" y="505326"/>
            <a:ext cx="6220520" cy="944417"/>
          </a:xfrm>
        </p:spPr>
        <p:txBody>
          <a:bodyPr>
            <a:noAutofit/>
          </a:bodyPr>
          <a:lstStyle/>
          <a:p>
            <a:br>
              <a:rPr lang="en-GB" sz="6600" b="0" spc="300" dirty="0"/>
            </a:br>
            <a:r>
              <a:rPr lang="en-GB" sz="6600" dirty="0"/>
              <a:t>NIGHTINGALE</a:t>
            </a:r>
            <a:endParaRPr lang="en-IE" sz="6600" b="0" dirty="0"/>
          </a:p>
        </p:txBody>
      </p:sp>
      <p:sp>
        <p:nvSpPr>
          <p:cNvPr id="3" name="Subtitle 2">
            <a:extLst>
              <a:ext uri="{FF2B5EF4-FFF2-40B4-BE49-F238E27FC236}">
                <a16:creationId xmlns:a16="http://schemas.microsoft.com/office/drawing/2014/main" id="{181D48F3-09F3-437D-8FBE-93689650DC38}"/>
              </a:ext>
            </a:extLst>
          </p:cNvPr>
          <p:cNvSpPr>
            <a:spLocks noGrp="1"/>
          </p:cNvSpPr>
          <p:nvPr>
            <p:ph type="subTitle" idx="1"/>
          </p:nvPr>
        </p:nvSpPr>
        <p:spPr>
          <a:xfrm>
            <a:off x="868177" y="1449743"/>
            <a:ext cx="8217100" cy="548740"/>
          </a:xfrm>
        </p:spPr>
        <p:txBody>
          <a:bodyPr>
            <a:normAutofit fontScale="92500" lnSpcReduction="20000"/>
          </a:bodyPr>
          <a:lstStyle/>
          <a:p>
            <a:pPr>
              <a:lnSpc>
                <a:spcPct val="100000"/>
              </a:lnSpc>
            </a:pPr>
            <a:r>
              <a:rPr lang="en-GB" sz="1600" i="1" dirty="0"/>
              <a:t>Novel Integrated Toolkit for Enhanced Pre-Hospital Life Support and Triage in Challenging and Large Emergencies</a:t>
            </a:r>
          </a:p>
          <a:p>
            <a:pPr>
              <a:lnSpc>
                <a:spcPct val="100000"/>
              </a:lnSpc>
            </a:pPr>
            <a:endParaRPr lang="en-GB" sz="1600" i="1" dirty="0"/>
          </a:p>
        </p:txBody>
      </p:sp>
      <p:sp>
        <p:nvSpPr>
          <p:cNvPr id="4" name="Subtitle 2">
            <a:extLst>
              <a:ext uri="{FF2B5EF4-FFF2-40B4-BE49-F238E27FC236}">
                <a16:creationId xmlns:a16="http://schemas.microsoft.com/office/drawing/2014/main" id="{FB66F879-3D67-40AD-ADB4-88C49FA29BE4}"/>
              </a:ext>
            </a:extLst>
          </p:cNvPr>
          <p:cNvSpPr txBox="1">
            <a:spLocks/>
          </p:cNvSpPr>
          <p:nvPr/>
        </p:nvSpPr>
        <p:spPr>
          <a:xfrm>
            <a:off x="753877" y="3532542"/>
            <a:ext cx="8217100" cy="1610958"/>
          </a:xfrm>
          <a:prstGeom prst="rect">
            <a:avLst/>
          </a:prstGeom>
        </p:spPr>
        <p:txBody>
          <a:bodyPr vert="horz" lIns="91440" tIns="45720" rIns="91440" bIns="45720" rtlCol="0">
            <a:normAutofit/>
          </a:bodyPr>
          <a:lstStyle>
            <a:lvl1pPr marL="0" indent="0" algn="l" defTabSz="914400" rtl="0" eaLnBrk="1" latinLnBrk="0" hangingPunct="1">
              <a:lnSpc>
                <a:spcPts val="2300"/>
              </a:lnSpc>
              <a:spcBef>
                <a:spcPts val="1000"/>
              </a:spcBef>
              <a:spcAft>
                <a:spcPts val="600"/>
              </a:spcAft>
              <a:buClr>
                <a:schemeClr val="accent3"/>
              </a:buClr>
              <a:buFont typeface="TT Norms Bold" panose="02000803040000020004" pitchFamily="50" charset="0"/>
              <a:buNone/>
              <a:defRPr sz="2400" kern="1200">
                <a:solidFill>
                  <a:srgbClr val="CAF8F9"/>
                </a:solidFill>
                <a:latin typeface="+mn-lt"/>
                <a:ea typeface="+mn-ea"/>
                <a:cs typeface="+mn-cs"/>
              </a:defRPr>
            </a:lvl1pPr>
            <a:lvl2pPr marL="457200" indent="0" algn="ctr" defTabSz="914400" rtl="0" eaLnBrk="1" latinLnBrk="0" hangingPunct="1">
              <a:lnSpc>
                <a:spcPts val="2300"/>
              </a:lnSpc>
              <a:spcBef>
                <a:spcPts val="500"/>
              </a:spcBef>
              <a:spcAft>
                <a:spcPts val="600"/>
              </a:spcAft>
              <a:buClr>
                <a:schemeClr val="accent3"/>
              </a:buClr>
              <a:buFont typeface="TT Norms Bold" panose="02000803040000020004" pitchFamily="50" charset="0"/>
              <a:buNone/>
              <a:defRPr sz="2000" kern="1200">
                <a:solidFill>
                  <a:srgbClr val="042122"/>
                </a:solidFill>
                <a:latin typeface="+mn-lt"/>
                <a:ea typeface="+mn-ea"/>
                <a:cs typeface="+mn-cs"/>
              </a:defRPr>
            </a:lvl2pPr>
            <a:lvl3pPr marL="914400" indent="0" algn="ctr" defTabSz="914400" rtl="0" eaLnBrk="1" latinLnBrk="0" hangingPunct="1">
              <a:lnSpc>
                <a:spcPts val="2300"/>
              </a:lnSpc>
              <a:spcBef>
                <a:spcPts val="500"/>
              </a:spcBef>
              <a:spcAft>
                <a:spcPts val="600"/>
              </a:spcAft>
              <a:buClr>
                <a:schemeClr val="accent3"/>
              </a:buClr>
              <a:buFont typeface="TT Norms Bold" panose="02000803040000020004" pitchFamily="50" charset="0"/>
              <a:buNone/>
              <a:defRPr sz="1800" kern="1200">
                <a:solidFill>
                  <a:srgbClr val="042122"/>
                </a:solidFill>
                <a:latin typeface="+mn-lt"/>
                <a:ea typeface="+mn-ea"/>
                <a:cs typeface="+mn-cs"/>
              </a:defRPr>
            </a:lvl3pPr>
            <a:lvl4pPr marL="1371600" indent="0" algn="ctr" defTabSz="914400" rtl="0" eaLnBrk="1" latinLnBrk="0" hangingPunct="1">
              <a:lnSpc>
                <a:spcPts val="2300"/>
              </a:lnSpc>
              <a:spcBef>
                <a:spcPts val="500"/>
              </a:spcBef>
              <a:spcAft>
                <a:spcPts val="600"/>
              </a:spcAft>
              <a:buClr>
                <a:schemeClr val="accent3"/>
              </a:buClr>
              <a:buFont typeface="TT Norms Bold" panose="02000803040000020004" pitchFamily="50" charset="0"/>
              <a:buNone/>
              <a:defRPr sz="1600" kern="1200">
                <a:solidFill>
                  <a:srgbClr val="042122"/>
                </a:solidFill>
                <a:latin typeface="+mn-lt"/>
                <a:ea typeface="+mn-ea"/>
                <a:cs typeface="+mn-cs"/>
              </a:defRPr>
            </a:lvl4pPr>
            <a:lvl5pPr marL="1828800" indent="0" algn="ctr" defTabSz="914400" rtl="0" eaLnBrk="1" latinLnBrk="0" hangingPunct="1">
              <a:lnSpc>
                <a:spcPts val="2300"/>
              </a:lnSpc>
              <a:spcBef>
                <a:spcPts val="500"/>
              </a:spcBef>
              <a:spcAft>
                <a:spcPts val="600"/>
              </a:spcAft>
              <a:buClr>
                <a:schemeClr val="accent3"/>
              </a:buClr>
              <a:buFont typeface="TT Norms Bold" panose="02000803040000020004" pitchFamily="50" charset="0"/>
              <a:buNone/>
              <a:defRPr sz="1600" kern="1200">
                <a:solidFill>
                  <a:srgbClr val="04212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GB" sz="1800" i="1" dirty="0"/>
              <a:t>Presenters:</a:t>
            </a:r>
          </a:p>
          <a:p>
            <a:pPr>
              <a:lnSpc>
                <a:spcPct val="100000"/>
              </a:lnSpc>
            </a:pPr>
            <a:r>
              <a:rPr lang="en-IE" sz="1800" i="1" dirty="0"/>
              <a:t>Spyros Athanasiadis (ICCS), member of the coordination team</a:t>
            </a:r>
          </a:p>
        </p:txBody>
      </p:sp>
      <p:sp>
        <p:nvSpPr>
          <p:cNvPr id="6" name="TextBox 5">
            <a:extLst>
              <a:ext uri="{FF2B5EF4-FFF2-40B4-BE49-F238E27FC236}">
                <a16:creationId xmlns:a16="http://schemas.microsoft.com/office/drawing/2014/main" id="{764DAAA5-7499-BA36-236E-4698F03F9077}"/>
              </a:ext>
            </a:extLst>
          </p:cNvPr>
          <p:cNvSpPr txBox="1"/>
          <p:nvPr/>
        </p:nvSpPr>
        <p:spPr>
          <a:xfrm>
            <a:off x="2281287" y="2337471"/>
            <a:ext cx="7626283" cy="830997"/>
          </a:xfrm>
          <a:prstGeom prst="rect">
            <a:avLst/>
          </a:prstGeom>
          <a:noFill/>
        </p:spPr>
        <p:txBody>
          <a:bodyPr wrap="square">
            <a:spAutoFit/>
          </a:bodyPr>
          <a:lstStyle/>
          <a:p>
            <a:pPr algn="ctr">
              <a:lnSpc>
                <a:spcPct val="100000"/>
              </a:lnSpc>
            </a:pPr>
            <a:r>
              <a:rPr lang="en-IE" sz="2400" b="1" i="1" dirty="0">
                <a:solidFill>
                  <a:srgbClr val="CAF8F9"/>
                </a:solidFill>
              </a:rPr>
              <a:t>WHAT IS THE NIGHTINGALE TOOLKIT AND HOW IT IMPACTS THE EMERGENCY MEDICAL DOMAIN?</a:t>
            </a:r>
          </a:p>
        </p:txBody>
      </p:sp>
    </p:spTree>
    <p:extLst>
      <p:ext uri="{BB962C8B-B14F-4D97-AF65-F5344CB8AC3E}">
        <p14:creationId xmlns:p14="http://schemas.microsoft.com/office/powerpoint/2010/main" val="910950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FE3C3-55C3-8E1F-6A52-92C3A8D83458}"/>
              </a:ext>
            </a:extLst>
          </p:cNvPr>
          <p:cNvSpPr>
            <a:spLocks noGrp="1"/>
          </p:cNvSpPr>
          <p:nvPr>
            <p:ph type="title"/>
          </p:nvPr>
        </p:nvSpPr>
        <p:spPr/>
        <p:txBody>
          <a:bodyPr/>
          <a:lstStyle/>
          <a:p>
            <a:r>
              <a:rPr lang="en-GB" sz="2400" b="1" dirty="0">
                <a:solidFill>
                  <a:schemeClr val="accent4"/>
                </a:solidFill>
                <a:latin typeface="Be Vietnam"/>
                <a:ea typeface="Arial"/>
                <a:cs typeface="Arial"/>
              </a:rPr>
              <a:t>SWAPP: Citizens in Emergencies</a:t>
            </a:r>
            <a:endParaRPr lang="el-GR" dirty="0"/>
          </a:p>
        </p:txBody>
      </p:sp>
      <p:sp>
        <p:nvSpPr>
          <p:cNvPr id="3" name="Content Placeholder 2">
            <a:extLst>
              <a:ext uri="{FF2B5EF4-FFF2-40B4-BE49-F238E27FC236}">
                <a16:creationId xmlns:a16="http://schemas.microsoft.com/office/drawing/2014/main" id="{13198755-162A-F4CF-88F2-D68E03E382D9}"/>
              </a:ext>
            </a:extLst>
          </p:cNvPr>
          <p:cNvSpPr>
            <a:spLocks noGrp="1"/>
          </p:cNvSpPr>
          <p:nvPr>
            <p:ph idx="1"/>
          </p:nvPr>
        </p:nvSpPr>
        <p:spPr>
          <a:xfrm>
            <a:off x="426128" y="1226916"/>
            <a:ext cx="7747020" cy="4757195"/>
          </a:xfrm>
        </p:spPr>
        <p:txBody>
          <a:bodyPr>
            <a:normAutofit fontScale="77500" lnSpcReduction="20000"/>
          </a:bodyPr>
          <a:lstStyle/>
          <a:p>
            <a:pPr marL="0" marR="0" algn="just">
              <a:lnSpc>
                <a:spcPct val="107000"/>
              </a:lnSpc>
              <a:spcBef>
                <a:spcPts val="0"/>
              </a:spcBef>
              <a:spcAft>
                <a:spcPts val="800"/>
              </a:spcAft>
            </a:pPr>
            <a:r>
              <a:rPr lang="en-GB" sz="2000" b="1" kern="0" dirty="0">
                <a:solidFill>
                  <a:schemeClr val="bg2">
                    <a:lumMod val="10000"/>
                  </a:schemeClr>
                </a:solidFill>
                <a:latin typeface="+mj-lt"/>
                <a:ea typeface="Times New Roman" panose="02020603050405020304" pitchFamily="18" charset="0"/>
                <a:cs typeface="Calibri" panose="020F0502020204030204" pitchFamily="34" charset="0"/>
              </a:rPr>
              <a:t>SWAPP E</a:t>
            </a:r>
            <a:r>
              <a:rPr lang="en-GB" sz="2000" b="1" kern="0" dirty="0">
                <a:solidFill>
                  <a:schemeClr val="bg2">
                    <a:lumMod val="10000"/>
                  </a:schemeClr>
                </a:solidFill>
                <a:effectLst/>
                <a:latin typeface="+mj-lt"/>
                <a:ea typeface="Times New Roman" panose="02020603050405020304" pitchFamily="18" charset="0"/>
                <a:cs typeface="Calibri" panose="020F0502020204030204" pitchFamily="34" charset="0"/>
              </a:rPr>
              <a:t>nables citizens to </a:t>
            </a:r>
          </a:p>
          <a:p>
            <a:pPr marL="457200" lvl="1" algn="just">
              <a:lnSpc>
                <a:spcPct val="107000"/>
              </a:lnSpc>
              <a:spcBef>
                <a:spcPts val="0"/>
              </a:spcBef>
              <a:spcAft>
                <a:spcPts val="800"/>
              </a:spcAft>
            </a:pPr>
            <a:r>
              <a:rPr lang="en-GB" sz="1800" kern="0" dirty="0">
                <a:solidFill>
                  <a:schemeClr val="bg2">
                    <a:lumMod val="10000"/>
                  </a:schemeClr>
                </a:solidFill>
                <a:effectLst/>
                <a:latin typeface="+mj-lt"/>
                <a:ea typeface="Times New Roman" panose="02020603050405020304" pitchFamily="18" charset="0"/>
                <a:cs typeface="Calibri" panose="020F0502020204030204" pitchFamily="34" charset="0"/>
              </a:rPr>
              <a:t>contact NG112 Services to report emergencies </a:t>
            </a:r>
          </a:p>
          <a:p>
            <a:pPr marL="457200" lvl="1" algn="just">
              <a:lnSpc>
                <a:spcPct val="107000"/>
              </a:lnSpc>
              <a:spcBef>
                <a:spcPts val="0"/>
              </a:spcBef>
              <a:spcAft>
                <a:spcPts val="800"/>
              </a:spcAft>
            </a:pPr>
            <a:r>
              <a:rPr lang="en-GB" sz="1800" kern="0" dirty="0">
                <a:solidFill>
                  <a:schemeClr val="bg2">
                    <a:lumMod val="10000"/>
                  </a:schemeClr>
                </a:solidFill>
                <a:effectLst/>
                <a:latin typeface="+mj-lt"/>
                <a:ea typeface="Times New Roman" panose="02020603050405020304" pitchFamily="18" charset="0"/>
                <a:cs typeface="Calibri" panose="020F0502020204030204" pitchFamily="34" charset="0"/>
              </a:rPr>
              <a:t>register as volunteers </a:t>
            </a:r>
          </a:p>
          <a:p>
            <a:pPr marL="457200" lvl="1" algn="just">
              <a:lnSpc>
                <a:spcPct val="107000"/>
              </a:lnSpc>
              <a:spcBef>
                <a:spcPts val="0"/>
              </a:spcBef>
              <a:spcAft>
                <a:spcPts val="800"/>
              </a:spcAft>
            </a:pPr>
            <a:r>
              <a:rPr lang="en-GB" sz="1800" kern="0" dirty="0">
                <a:solidFill>
                  <a:schemeClr val="bg2">
                    <a:lumMod val="10000"/>
                  </a:schemeClr>
                </a:solidFill>
                <a:effectLst/>
                <a:latin typeface="+mj-lt"/>
                <a:ea typeface="Times New Roman" panose="02020603050405020304" pitchFamily="18" charset="0"/>
                <a:cs typeface="Calibri" panose="020F0502020204030204" pitchFamily="34" charset="0"/>
              </a:rPr>
              <a:t>accept volunteering tasks</a:t>
            </a:r>
            <a:endParaRPr lang="en-GB" sz="1800" kern="0" dirty="0">
              <a:solidFill>
                <a:schemeClr val="bg2">
                  <a:lumMod val="10000"/>
                </a:schemeClr>
              </a:solidFill>
              <a:latin typeface="+mj-lt"/>
              <a:ea typeface="Times New Roman" panose="02020603050405020304" pitchFamily="18" charset="0"/>
              <a:cs typeface="Calibri" panose="020F0502020204030204" pitchFamily="34" charset="0"/>
            </a:endParaRPr>
          </a:p>
          <a:p>
            <a:pPr marL="457200" lvl="1" algn="just">
              <a:lnSpc>
                <a:spcPct val="107000"/>
              </a:lnSpc>
              <a:spcBef>
                <a:spcPts val="0"/>
              </a:spcBef>
              <a:spcAft>
                <a:spcPts val="800"/>
              </a:spcAft>
            </a:pPr>
            <a:r>
              <a:rPr lang="en-GB" sz="1800" kern="0" dirty="0">
                <a:solidFill>
                  <a:schemeClr val="bg2">
                    <a:lumMod val="10000"/>
                  </a:schemeClr>
                </a:solidFill>
                <a:effectLst/>
                <a:latin typeface="+mj-lt"/>
                <a:ea typeface="Times New Roman" panose="02020603050405020304" pitchFamily="18" charset="0"/>
                <a:cs typeface="Calibri" panose="020F0502020204030204" pitchFamily="34" charset="0"/>
              </a:rPr>
              <a:t>find and communicate with other volunteers (in video, audio and text)</a:t>
            </a:r>
          </a:p>
          <a:p>
            <a:pPr marL="457200" lvl="1" algn="just">
              <a:lnSpc>
                <a:spcPct val="107000"/>
              </a:lnSpc>
              <a:spcBef>
                <a:spcPts val="0"/>
              </a:spcBef>
              <a:spcAft>
                <a:spcPts val="800"/>
              </a:spcAft>
            </a:pPr>
            <a:r>
              <a:rPr lang="en-GB" sz="1800" kern="0" dirty="0">
                <a:solidFill>
                  <a:schemeClr val="bg2">
                    <a:lumMod val="10000"/>
                  </a:schemeClr>
                </a:solidFill>
                <a:effectLst/>
                <a:latin typeface="+mj-lt"/>
                <a:ea typeface="Times New Roman" panose="02020603050405020304" pitchFamily="18" charset="0"/>
                <a:cs typeface="Calibri" panose="020F0502020204030204" pitchFamily="34" charset="0"/>
              </a:rPr>
              <a:t>report victims.</a:t>
            </a:r>
          </a:p>
          <a:p>
            <a:pPr marL="0" marR="0" algn="just">
              <a:lnSpc>
                <a:spcPct val="107000"/>
              </a:lnSpc>
              <a:spcBef>
                <a:spcPts val="0"/>
              </a:spcBef>
              <a:spcAft>
                <a:spcPts val="800"/>
              </a:spcAft>
            </a:pPr>
            <a:r>
              <a:rPr lang="en-GB" sz="2000" b="1" kern="0" dirty="0">
                <a:solidFill>
                  <a:schemeClr val="bg2">
                    <a:lumMod val="10000"/>
                  </a:schemeClr>
                </a:solidFill>
                <a:effectLst/>
                <a:latin typeface="+mj-lt"/>
                <a:ea typeface="Times New Roman" panose="02020603050405020304" pitchFamily="18" charset="0"/>
                <a:cs typeface="Calibri" panose="020F0502020204030204" pitchFamily="34" charset="0"/>
              </a:rPr>
              <a:t>Volunteer Portal </a:t>
            </a:r>
          </a:p>
          <a:p>
            <a:pPr marL="457200" lvl="1" algn="just">
              <a:lnSpc>
                <a:spcPct val="107000"/>
              </a:lnSpc>
              <a:spcBef>
                <a:spcPts val="0"/>
              </a:spcBef>
              <a:spcAft>
                <a:spcPts val="800"/>
              </a:spcAft>
            </a:pPr>
            <a:r>
              <a:rPr lang="en-GB" sz="1800" dirty="0">
                <a:solidFill>
                  <a:schemeClr val="bg2">
                    <a:lumMod val="10000"/>
                  </a:schemeClr>
                </a:solidFill>
                <a:latin typeface="+mj-lt"/>
                <a:ea typeface="Times New Roman" panose="02020603050405020304" pitchFamily="18" charset="0"/>
                <a:cs typeface="Calibri" panose="020F0502020204030204" pitchFamily="34" charset="0"/>
              </a:rPr>
              <a:t>manage and </a:t>
            </a:r>
            <a:r>
              <a:rPr lang="en-GB" sz="1800" kern="0" dirty="0">
                <a:solidFill>
                  <a:schemeClr val="bg2">
                    <a:lumMod val="10000"/>
                  </a:schemeClr>
                </a:solidFill>
                <a:effectLst/>
                <a:latin typeface="+mj-lt"/>
                <a:ea typeface="Times New Roman" panose="02020603050405020304" pitchFamily="18" charset="0"/>
                <a:cs typeface="Calibri" panose="020F0502020204030204" pitchFamily="34" charset="0"/>
              </a:rPr>
              <a:t>mobilise volunteers to assist in incidents. </a:t>
            </a:r>
          </a:p>
          <a:p>
            <a:pPr marL="457200" lvl="1" algn="just">
              <a:lnSpc>
                <a:spcPct val="107000"/>
              </a:lnSpc>
              <a:spcBef>
                <a:spcPts val="0"/>
              </a:spcBef>
              <a:spcAft>
                <a:spcPts val="800"/>
              </a:spcAft>
            </a:pPr>
            <a:r>
              <a:rPr lang="en-GB" sz="1800" kern="0" dirty="0">
                <a:solidFill>
                  <a:schemeClr val="bg2">
                    <a:lumMod val="10000"/>
                  </a:schemeClr>
                </a:solidFill>
                <a:effectLst/>
                <a:latin typeface="+mj-lt"/>
                <a:ea typeface="Times New Roman" panose="02020603050405020304" pitchFamily="18" charset="0"/>
                <a:cs typeface="Calibri" panose="020F0502020204030204" pitchFamily="34" charset="0"/>
              </a:rPr>
              <a:t>identifies the volunteers in the close vicinity of an incident</a:t>
            </a:r>
          </a:p>
          <a:p>
            <a:pPr marL="914400" lvl="2" algn="just">
              <a:lnSpc>
                <a:spcPct val="107000"/>
              </a:lnSpc>
              <a:spcBef>
                <a:spcPts val="0"/>
              </a:spcBef>
              <a:spcAft>
                <a:spcPts val="800"/>
              </a:spcAft>
            </a:pPr>
            <a:r>
              <a:rPr lang="en-GB" sz="1600" kern="0" dirty="0">
                <a:solidFill>
                  <a:schemeClr val="bg2">
                    <a:lumMod val="10000"/>
                  </a:schemeClr>
                </a:solidFill>
                <a:effectLst/>
                <a:latin typeface="+mj-lt"/>
                <a:ea typeface="Times New Roman" panose="02020603050405020304" pitchFamily="18" charset="0"/>
                <a:cs typeface="Calibri" panose="020F0502020204030204" pitchFamily="34" charset="0"/>
              </a:rPr>
              <a:t>with the right set of training, skills and competences to support the emergency response effort</a:t>
            </a:r>
          </a:p>
          <a:p>
            <a:pPr marL="0" marR="0">
              <a:lnSpc>
                <a:spcPct val="107000"/>
              </a:lnSpc>
              <a:spcBef>
                <a:spcPts val="0"/>
              </a:spcBef>
              <a:spcAft>
                <a:spcPts val="800"/>
              </a:spcAft>
            </a:pPr>
            <a:r>
              <a:rPr lang="en-GB" sz="2000" b="1" dirty="0">
                <a:solidFill>
                  <a:schemeClr val="bg2">
                    <a:lumMod val="10000"/>
                  </a:schemeClr>
                </a:solidFill>
                <a:latin typeface="+mj-lt"/>
                <a:ea typeface="Times New Roman" panose="02020603050405020304" pitchFamily="18" charset="0"/>
                <a:cs typeface="Calibri" panose="020F0502020204030204" pitchFamily="34" charset="0"/>
              </a:rPr>
              <a:t>NIGHTINGALE FSX2 main achievements</a:t>
            </a:r>
            <a:r>
              <a:rPr lang="en-GB" sz="2000" dirty="0">
                <a:solidFill>
                  <a:schemeClr val="bg2">
                    <a:lumMod val="10000"/>
                  </a:schemeClr>
                </a:solidFill>
                <a:latin typeface="+mj-lt"/>
                <a:ea typeface="Times New Roman" panose="02020603050405020304" pitchFamily="18" charset="0"/>
                <a:cs typeface="Calibri" panose="020F0502020204030204" pitchFamily="34" charset="0"/>
              </a:rPr>
              <a:t>:</a:t>
            </a:r>
          </a:p>
          <a:p>
            <a:pPr marL="457200" lvl="1">
              <a:lnSpc>
                <a:spcPct val="107000"/>
              </a:lnSpc>
              <a:spcBef>
                <a:spcPts val="0"/>
              </a:spcBef>
              <a:spcAft>
                <a:spcPts val="800"/>
              </a:spcAft>
            </a:pPr>
            <a:r>
              <a:rPr lang="en-GB" sz="2000" kern="0" dirty="0">
                <a:solidFill>
                  <a:schemeClr val="bg2">
                    <a:lumMod val="10000"/>
                  </a:schemeClr>
                </a:solidFill>
                <a:effectLst/>
                <a:latin typeface="+mj-lt"/>
                <a:ea typeface="Times New Roman" panose="02020603050405020304" pitchFamily="18" charset="0"/>
                <a:cs typeface="Calibri" panose="020F0502020204030204" pitchFamily="34" charset="0"/>
              </a:rPr>
              <a:t>Active participation: 21 registered users</a:t>
            </a:r>
          </a:p>
          <a:p>
            <a:pPr marL="457200" lvl="1">
              <a:lnSpc>
                <a:spcPct val="107000"/>
              </a:lnSpc>
              <a:spcBef>
                <a:spcPts val="0"/>
              </a:spcBef>
              <a:spcAft>
                <a:spcPts val="800"/>
              </a:spcAft>
            </a:pPr>
            <a:r>
              <a:rPr lang="en-GB" sz="2000" kern="0" dirty="0">
                <a:solidFill>
                  <a:schemeClr val="bg2">
                    <a:lumMod val="10000"/>
                  </a:schemeClr>
                </a:solidFill>
                <a:effectLst/>
                <a:latin typeface="+mj-lt"/>
                <a:ea typeface="Times New Roman" panose="02020603050405020304" pitchFamily="18" charset="0"/>
                <a:cs typeface="Calibri" panose="020F0502020204030204" pitchFamily="34" charset="0"/>
              </a:rPr>
              <a:t>64 victim reports (49 were unique), including name, gender, location and photo.</a:t>
            </a:r>
          </a:p>
          <a:p>
            <a:pPr marL="457200" lvl="1">
              <a:lnSpc>
                <a:spcPct val="107000"/>
              </a:lnSpc>
              <a:spcBef>
                <a:spcPts val="0"/>
              </a:spcBef>
              <a:spcAft>
                <a:spcPts val="800"/>
              </a:spcAft>
            </a:pPr>
            <a:r>
              <a:rPr lang="en-GB" sz="2000" dirty="0">
                <a:solidFill>
                  <a:schemeClr val="bg2">
                    <a:lumMod val="10000"/>
                  </a:schemeClr>
                </a:solidFill>
                <a:latin typeface="+mj-lt"/>
                <a:ea typeface="Times New Roman" panose="02020603050405020304" pitchFamily="18" charset="0"/>
                <a:cs typeface="Calibri" panose="020F0502020204030204" pitchFamily="34" charset="0"/>
              </a:rPr>
              <a:t>90 posts done in social media, including 93 photos and 11 videos.</a:t>
            </a:r>
            <a:endParaRPr lang="en-GB" sz="2000" kern="0" dirty="0">
              <a:solidFill>
                <a:schemeClr val="bg2">
                  <a:lumMod val="10000"/>
                </a:schemeClr>
              </a:solidFill>
              <a:effectLst/>
              <a:latin typeface="+mj-lt"/>
              <a:ea typeface="Times New Roman" panose="02020603050405020304" pitchFamily="18" charset="0"/>
              <a:cs typeface="Calibri" panose="020F0502020204030204" pitchFamily="34" charset="0"/>
            </a:endParaRPr>
          </a:p>
          <a:p>
            <a:endParaRPr lang="el-GR" dirty="0"/>
          </a:p>
        </p:txBody>
      </p:sp>
      <p:pic>
        <p:nvPicPr>
          <p:cNvPr id="4" name="table">
            <a:extLst>
              <a:ext uri="{FF2B5EF4-FFF2-40B4-BE49-F238E27FC236}">
                <a16:creationId xmlns:a16="http://schemas.microsoft.com/office/drawing/2014/main" id="{4E3EF37D-913B-A675-5B5A-07E81F7CC2E1}"/>
              </a:ext>
            </a:extLst>
          </p:cNvPr>
          <p:cNvPicPr>
            <a:picLocks noChangeAspect="1"/>
          </p:cNvPicPr>
          <p:nvPr/>
        </p:nvPicPr>
        <p:blipFill>
          <a:blip r:embed="rId2"/>
          <a:stretch>
            <a:fillRect/>
          </a:stretch>
        </p:blipFill>
        <p:spPr>
          <a:xfrm>
            <a:off x="8350786" y="5305258"/>
            <a:ext cx="3841214" cy="1627632"/>
          </a:xfrm>
          <a:prstGeom prst="rect">
            <a:avLst/>
          </a:prstGeom>
        </p:spPr>
      </p:pic>
      <p:pic>
        <p:nvPicPr>
          <p:cNvPr id="5" name="Picture 4">
            <a:extLst>
              <a:ext uri="{FF2B5EF4-FFF2-40B4-BE49-F238E27FC236}">
                <a16:creationId xmlns:a16="http://schemas.microsoft.com/office/drawing/2014/main" id="{CDF415CB-43AA-F3AB-A927-B9424D28A299}"/>
              </a:ext>
            </a:extLst>
          </p:cNvPr>
          <p:cNvPicPr>
            <a:picLocks noChangeAspect="1"/>
          </p:cNvPicPr>
          <p:nvPr/>
        </p:nvPicPr>
        <p:blipFill>
          <a:blip r:embed="rId3"/>
          <a:stretch>
            <a:fillRect/>
          </a:stretch>
        </p:blipFill>
        <p:spPr bwMode="auto">
          <a:xfrm>
            <a:off x="8314950" y="239742"/>
            <a:ext cx="3852260" cy="2725092"/>
          </a:xfrm>
          <a:prstGeom prst="rect">
            <a:avLst/>
          </a:prstGeom>
        </p:spPr>
      </p:pic>
      <p:pic>
        <p:nvPicPr>
          <p:cNvPr id="6" name="Picture 5" descr="A screenshot of a map&#10;&#10;Description automatically generated">
            <a:extLst>
              <a:ext uri="{FF2B5EF4-FFF2-40B4-BE49-F238E27FC236}">
                <a16:creationId xmlns:a16="http://schemas.microsoft.com/office/drawing/2014/main" id="{DADCFBD4-F4B9-8DE4-54E5-BC81281FC7B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bwMode="auto">
          <a:xfrm>
            <a:off x="8308371" y="2964834"/>
            <a:ext cx="3883629" cy="2243684"/>
          </a:xfrm>
          <a:prstGeom prst="rect">
            <a:avLst/>
          </a:prstGeom>
          <a:ln>
            <a:solidFill>
              <a:schemeClr val="bg1">
                <a:lumMod val="65000"/>
              </a:schemeClr>
            </a:solidFill>
          </a:ln>
        </p:spPr>
      </p:pic>
      <p:pic>
        <p:nvPicPr>
          <p:cNvPr id="7" name="Picture 6" descr="INOV | Liderança na inovação em TICE">
            <a:extLst>
              <a:ext uri="{FF2B5EF4-FFF2-40B4-BE49-F238E27FC236}">
                <a16:creationId xmlns:a16="http://schemas.microsoft.com/office/drawing/2014/main" id="{C9D92DBC-C1D0-971C-4BF7-21076E23500D}"/>
              </a:ext>
            </a:extLst>
          </p:cNvPr>
          <p:cNvPicPr>
            <a:picLocks noChangeAspect="1" noChangeArrowheads="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l="12051" r="13760"/>
          <a:stretch/>
        </p:blipFill>
        <p:spPr bwMode="auto">
          <a:xfrm>
            <a:off x="2351584" y="6221323"/>
            <a:ext cx="1305169" cy="5700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PARTICLE logo">
            <a:extLst>
              <a:ext uri="{FF2B5EF4-FFF2-40B4-BE49-F238E27FC236}">
                <a16:creationId xmlns:a16="http://schemas.microsoft.com/office/drawing/2014/main" id="{CB644576-2518-9290-8124-63515506C7F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935760" y="6215347"/>
            <a:ext cx="2160240" cy="4995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KIT Digital - CESTEL">
            <a:extLst>
              <a:ext uri="{FF2B5EF4-FFF2-40B4-BE49-F238E27FC236}">
                <a16:creationId xmlns:a16="http://schemas.microsoft.com/office/drawing/2014/main" id="{28DCD1B3-7E92-B73A-6BFB-28368DB7E6A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456040" y="6215347"/>
            <a:ext cx="1717108" cy="401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548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20EB5-684C-1CFA-B15D-9AF1B6EF5314}"/>
              </a:ext>
            </a:extLst>
          </p:cNvPr>
          <p:cNvSpPr>
            <a:spLocks noGrp="1"/>
          </p:cNvSpPr>
          <p:nvPr>
            <p:ph type="title"/>
          </p:nvPr>
        </p:nvSpPr>
        <p:spPr/>
        <p:txBody>
          <a:bodyPr/>
          <a:lstStyle/>
          <a:p>
            <a:r>
              <a:rPr lang="en-US" dirty="0"/>
              <a:t>NG PSAP</a:t>
            </a:r>
            <a:endParaRPr lang="el-GR" dirty="0"/>
          </a:p>
        </p:txBody>
      </p:sp>
      <p:sp>
        <p:nvSpPr>
          <p:cNvPr id="3" name="Content Placeholder 2">
            <a:extLst>
              <a:ext uri="{FF2B5EF4-FFF2-40B4-BE49-F238E27FC236}">
                <a16:creationId xmlns:a16="http://schemas.microsoft.com/office/drawing/2014/main" id="{48EFBE17-32E9-C880-E386-FA7D9B567B2A}"/>
              </a:ext>
            </a:extLst>
          </p:cNvPr>
          <p:cNvSpPr>
            <a:spLocks noGrp="1"/>
          </p:cNvSpPr>
          <p:nvPr>
            <p:ph idx="1"/>
          </p:nvPr>
        </p:nvSpPr>
        <p:spPr>
          <a:xfrm>
            <a:off x="326736" y="888986"/>
            <a:ext cx="7962499" cy="5273275"/>
          </a:xfrm>
        </p:spPr>
        <p:txBody>
          <a:bodyPr>
            <a:normAutofit fontScale="85000" lnSpcReduction="10000"/>
          </a:bodyPr>
          <a:lstStyle/>
          <a:p>
            <a:pPr marL="0" indent="0">
              <a:buNone/>
            </a:pPr>
            <a:r>
              <a:rPr lang="en-US" sz="1800" b="1" dirty="0">
                <a:effectLst/>
                <a:latin typeface="Calibri" panose="020F0502020204030204" pitchFamily="34" charset="0"/>
                <a:ea typeface="Nunito Sans" pitchFamily="2" charset="0"/>
                <a:cs typeface="Calibri" panose="020F0502020204030204" pitchFamily="34" charset="0"/>
              </a:rPr>
              <a:t>The NG PSAP is a system that receives emergency calls from Apps using the PEMEA network. The NG PSAP implements also advanced capabilities which allow it to communicate with Apps using multimedia channels</a:t>
            </a:r>
            <a:r>
              <a:rPr lang="en-US" sz="1800" dirty="0">
                <a:effectLst/>
                <a:latin typeface="Calibri" panose="020F0502020204030204" pitchFamily="34" charset="0"/>
                <a:ea typeface="Nunito Sans" pitchFamily="2" charset="0"/>
                <a:cs typeface="Calibri" panose="020F0502020204030204" pitchFamily="34" charset="0"/>
              </a:rPr>
              <a:t>. It can use the following communication channels:</a:t>
            </a:r>
            <a:endParaRPr lang="el-GR" sz="1800" dirty="0">
              <a:effectLst/>
              <a:latin typeface="Calibri" panose="020F0502020204030204" pitchFamily="34" charset="0"/>
              <a:ea typeface="Nunito Sans" pitchFamily="2" charset="0"/>
              <a:cs typeface="Arial" panose="020B0604020202020204" pitchFamily="34" charset="0"/>
            </a:endParaRPr>
          </a:p>
          <a:p>
            <a:pPr marL="800100" lvl="1" indent="-342900" algn="just">
              <a:lnSpc>
                <a:spcPct val="107000"/>
              </a:lnSpc>
              <a:buFont typeface="Symbol" panose="05050102010706020507" pitchFamily="18" charset="2"/>
              <a:buChar char=""/>
            </a:pPr>
            <a:r>
              <a:rPr lang="en-GB" b="1" dirty="0">
                <a:effectLst/>
                <a:latin typeface="Calibri" panose="020F0502020204030204" pitchFamily="34" charset="0"/>
                <a:ea typeface="Nunito Sans" pitchFamily="2" charset="0"/>
                <a:cs typeface="Calibri" panose="020F0502020204030204" pitchFamily="34" charset="0"/>
              </a:rPr>
              <a:t>Real Time Text (RTT): </a:t>
            </a:r>
            <a:r>
              <a:rPr lang="en-GB" dirty="0">
                <a:effectLst/>
                <a:latin typeface="Calibri" panose="020F0502020204030204" pitchFamily="34" charset="0"/>
                <a:ea typeface="Nunito Sans" pitchFamily="2" charset="0"/>
                <a:cs typeface="Calibri" panose="020F0502020204030204" pitchFamily="34" charset="0"/>
              </a:rPr>
              <a:t>The RTT capability defines a chat where the characters are transmitted as they are typed, so all the participants in the chat can read what others are typing in real time.</a:t>
            </a:r>
            <a:endParaRPr lang="el-GR" dirty="0">
              <a:effectLst/>
              <a:latin typeface="Calibri" panose="020F0502020204030204" pitchFamily="34" charset="0"/>
              <a:ea typeface="Nunito Sans" pitchFamily="2" charset="0"/>
              <a:cs typeface="Arial" panose="020B0604020202020204" pitchFamily="34" charset="0"/>
            </a:endParaRPr>
          </a:p>
          <a:p>
            <a:pPr marL="800100" lvl="1" indent="-342900" algn="just">
              <a:lnSpc>
                <a:spcPct val="107000"/>
              </a:lnSpc>
              <a:buFont typeface="Symbol" panose="05050102010706020507" pitchFamily="18" charset="2"/>
              <a:buChar char=""/>
            </a:pPr>
            <a:r>
              <a:rPr lang="en-GB" b="1" dirty="0">
                <a:effectLst/>
                <a:latin typeface="Calibri" panose="020F0502020204030204" pitchFamily="34" charset="0"/>
                <a:ea typeface="Nunito Sans" pitchFamily="2" charset="0"/>
                <a:cs typeface="Calibri" panose="020F0502020204030204" pitchFamily="34" charset="0"/>
              </a:rPr>
              <a:t>Instant Messaging (IM): </a:t>
            </a:r>
            <a:r>
              <a:rPr lang="en-GB" dirty="0">
                <a:effectLst/>
                <a:latin typeface="Calibri" panose="020F0502020204030204" pitchFamily="34" charset="0"/>
                <a:ea typeface="Nunito Sans" pitchFamily="2" charset="0"/>
                <a:cs typeface="Calibri" panose="020F0502020204030204" pitchFamily="34" charset="0"/>
              </a:rPr>
              <a:t>The IM capability defines a chat where the users can write text messages. </a:t>
            </a:r>
          </a:p>
          <a:p>
            <a:pPr marL="800100" lvl="1" indent="-342900" algn="just">
              <a:lnSpc>
                <a:spcPct val="107000"/>
              </a:lnSpc>
              <a:buFont typeface="Symbol" panose="05050102010706020507" pitchFamily="18" charset="2"/>
              <a:buChar char=""/>
            </a:pPr>
            <a:r>
              <a:rPr lang="en-GB" b="1" dirty="0">
                <a:effectLst/>
                <a:latin typeface="Calibri" panose="020F0502020204030204" pitchFamily="34" charset="0"/>
                <a:ea typeface="Nunito Sans" pitchFamily="2" charset="0"/>
                <a:cs typeface="Calibri" panose="020F0502020204030204" pitchFamily="34" charset="0"/>
              </a:rPr>
              <a:t>Audio Video (AV): </a:t>
            </a:r>
            <a:r>
              <a:rPr lang="en-GB" dirty="0">
                <a:effectLst/>
                <a:latin typeface="Calibri" panose="020F0502020204030204" pitchFamily="34" charset="0"/>
                <a:ea typeface="Nunito Sans" pitchFamily="2" charset="0"/>
                <a:cs typeface="Calibri" panose="020F0502020204030204" pitchFamily="34" charset="0"/>
              </a:rPr>
              <a:t>This capability allows to add extra users to the call, like sign interpreters for example, so that deaf users can use a video call to communicate.</a:t>
            </a:r>
          </a:p>
          <a:p>
            <a:pPr marL="800100" lvl="1" indent="-342900" algn="just">
              <a:lnSpc>
                <a:spcPct val="107000"/>
              </a:lnSpc>
              <a:spcAft>
                <a:spcPts val="800"/>
              </a:spcAft>
              <a:buFont typeface="Symbol" panose="05050102010706020507" pitchFamily="18" charset="2"/>
              <a:buChar char=""/>
            </a:pPr>
            <a:r>
              <a:rPr lang="en-GB" b="1" dirty="0">
                <a:effectLst/>
                <a:latin typeface="Calibri" panose="020F0502020204030204" pitchFamily="34" charset="0"/>
                <a:ea typeface="Nunito Sans" pitchFamily="2" charset="0"/>
              </a:rPr>
              <a:t>File Exchange: </a:t>
            </a:r>
            <a:r>
              <a:rPr lang="en-GB" dirty="0">
                <a:effectLst/>
                <a:latin typeface="Calibri" panose="020F0502020204030204" pitchFamily="34" charset="0"/>
                <a:ea typeface="Nunito Sans" pitchFamily="2" charset="0"/>
              </a:rPr>
              <a:t>The File Exchange capability allows the exchange of files between the participants.</a:t>
            </a:r>
          </a:p>
          <a:p>
            <a:pPr marL="800100" lvl="1" indent="-342900" algn="just">
              <a:lnSpc>
                <a:spcPct val="107000"/>
              </a:lnSpc>
              <a:spcAft>
                <a:spcPts val="800"/>
              </a:spcAft>
              <a:buFont typeface="Symbol" panose="05050102010706020507" pitchFamily="18" charset="2"/>
              <a:buChar char=""/>
            </a:pPr>
            <a:r>
              <a:rPr lang="en-GB" b="1" dirty="0">
                <a:effectLst/>
                <a:latin typeface="Calibri" panose="020F0502020204030204" pitchFamily="34" charset="0"/>
                <a:ea typeface="Nunito Sans" pitchFamily="2" charset="0"/>
                <a:cs typeface="Calibri" panose="020F0502020204030204" pitchFamily="34" charset="0"/>
              </a:rPr>
              <a:t>Public Alerting: </a:t>
            </a:r>
            <a:r>
              <a:rPr lang="en-GB" dirty="0">
                <a:effectLst/>
                <a:latin typeface="Calibri" panose="020F0502020204030204" pitchFamily="34" charset="0"/>
                <a:ea typeface="Nunito Sans" pitchFamily="2" charset="0"/>
                <a:cs typeface="Calibri" panose="020F0502020204030204" pitchFamily="34" charset="0"/>
              </a:rPr>
              <a:t>The Apps can subscribe to public alerts in a certain region. If the PSAP of the region sends an alert, the Apps will receive it. </a:t>
            </a:r>
          </a:p>
          <a:p>
            <a:pPr marL="800100" lvl="1" indent="-342900" algn="just">
              <a:lnSpc>
                <a:spcPct val="107000"/>
              </a:lnSpc>
              <a:spcAft>
                <a:spcPts val="800"/>
              </a:spcAft>
              <a:buFont typeface="Symbol" panose="05050102010706020507" pitchFamily="18" charset="2"/>
              <a:buChar char=""/>
            </a:pPr>
            <a:r>
              <a:rPr lang="en-GB" b="1" dirty="0">
                <a:effectLst/>
                <a:latin typeface="Calibri" panose="020F0502020204030204" pitchFamily="34" charset="0"/>
                <a:ea typeface="Nunito Sans" pitchFamily="2" charset="0"/>
                <a:cs typeface="Calibri" panose="020F0502020204030204" pitchFamily="34" charset="0"/>
              </a:rPr>
              <a:t>Medical Information: </a:t>
            </a:r>
            <a:r>
              <a:rPr lang="en-GB" dirty="0">
                <a:effectLst/>
                <a:latin typeface="Calibri" panose="020F0502020204030204" pitchFamily="34" charset="0"/>
                <a:ea typeface="Nunito Sans" pitchFamily="2" charset="0"/>
                <a:cs typeface="Calibri" panose="020F0502020204030204" pitchFamily="34" charset="0"/>
              </a:rPr>
              <a:t>The caller can pre-register some medical information. This medical information can be retrieved by the PSAP when the call arrives.</a:t>
            </a:r>
          </a:p>
          <a:p>
            <a:pPr marL="800100" lvl="1" indent="-342900" algn="just">
              <a:lnSpc>
                <a:spcPct val="107000"/>
              </a:lnSpc>
              <a:spcAft>
                <a:spcPts val="800"/>
              </a:spcAft>
              <a:buFont typeface="Symbol" panose="05050102010706020507" pitchFamily="18" charset="2"/>
              <a:buChar char=""/>
            </a:pPr>
            <a:r>
              <a:rPr lang="en-GB" b="1" dirty="0">
                <a:effectLst/>
                <a:latin typeface="Calibri" panose="020F0502020204030204" pitchFamily="34" charset="0"/>
                <a:ea typeface="Nunito Sans" pitchFamily="2" charset="0"/>
                <a:cs typeface="Calibri" panose="020F0502020204030204" pitchFamily="34" charset="0"/>
              </a:rPr>
              <a:t>Precise Location Update: </a:t>
            </a:r>
            <a:r>
              <a:rPr lang="en-GB" dirty="0">
                <a:effectLst/>
                <a:latin typeface="Calibri" panose="020F0502020204030204" pitchFamily="34" charset="0"/>
                <a:ea typeface="Nunito Sans" pitchFamily="2" charset="0"/>
                <a:cs typeface="Calibri" panose="020F0502020204030204" pitchFamily="34" charset="0"/>
              </a:rPr>
              <a:t>The call is made using a precise location, during the call, the App can send updates of the user location and they will be retrieved by the PSAP.</a:t>
            </a:r>
            <a:endParaRPr lang="el-GR" dirty="0">
              <a:effectLst/>
              <a:latin typeface="Calibri" panose="020F0502020204030204" pitchFamily="34" charset="0"/>
              <a:ea typeface="Nunito Sans" pitchFamily="2" charset="0"/>
              <a:cs typeface="Arial" panose="020B0604020202020204" pitchFamily="34" charset="0"/>
            </a:endParaRPr>
          </a:p>
          <a:p>
            <a:endParaRPr lang="el-GR" dirty="0"/>
          </a:p>
        </p:txBody>
      </p:sp>
      <p:pic>
        <p:nvPicPr>
          <p:cNvPr id="4" name="Picture 3">
            <a:extLst>
              <a:ext uri="{FF2B5EF4-FFF2-40B4-BE49-F238E27FC236}">
                <a16:creationId xmlns:a16="http://schemas.microsoft.com/office/drawing/2014/main" id="{9AB74F3A-C7CB-EF20-1EC6-86E4D73F5DE8}"/>
              </a:ext>
            </a:extLst>
          </p:cNvPr>
          <p:cNvPicPr>
            <a:picLocks noChangeAspect="1"/>
          </p:cNvPicPr>
          <p:nvPr/>
        </p:nvPicPr>
        <p:blipFill>
          <a:blip r:embed="rId2"/>
          <a:srcRect l="58308"/>
          <a:stretch/>
        </p:blipFill>
        <p:spPr bwMode="auto">
          <a:xfrm>
            <a:off x="9648688" y="3372023"/>
            <a:ext cx="2332382" cy="2718004"/>
          </a:xfrm>
          <a:prstGeom prst="rect">
            <a:avLst/>
          </a:prstGeom>
        </p:spPr>
      </p:pic>
      <p:pic>
        <p:nvPicPr>
          <p:cNvPr id="5" name="Picture 4" descr="KIT Digital - CESTEL">
            <a:extLst>
              <a:ext uri="{FF2B5EF4-FFF2-40B4-BE49-F238E27FC236}">
                <a16:creationId xmlns:a16="http://schemas.microsoft.com/office/drawing/2014/main" id="{2364B991-AABE-EBCC-6F36-C0C9A8B89CE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72856" y="6292210"/>
            <a:ext cx="1717108" cy="4013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D7C6A54-DCD7-2DBA-9E84-9960AE499833}"/>
              </a:ext>
            </a:extLst>
          </p:cNvPr>
          <p:cNvPicPr>
            <a:picLocks noChangeAspect="1"/>
          </p:cNvPicPr>
          <p:nvPr/>
        </p:nvPicPr>
        <p:blipFill>
          <a:blip r:embed="rId2"/>
          <a:srcRect r="41334"/>
          <a:stretch/>
        </p:blipFill>
        <p:spPr bwMode="auto">
          <a:xfrm>
            <a:off x="8695779" y="654019"/>
            <a:ext cx="3281977" cy="2718004"/>
          </a:xfrm>
          <a:prstGeom prst="rect">
            <a:avLst/>
          </a:prstGeom>
        </p:spPr>
      </p:pic>
    </p:spTree>
    <p:extLst>
      <p:ext uri="{BB962C8B-B14F-4D97-AF65-F5344CB8AC3E}">
        <p14:creationId xmlns:p14="http://schemas.microsoft.com/office/powerpoint/2010/main" val="922132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a:extLst>
              <a:ext uri="{FF2B5EF4-FFF2-40B4-BE49-F238E27FC236}">
                <a16:creationId xmlns:a16="http://schemas.microsoft.com/office/drawing/2014/main" id="{BED1D1DB-E540-2CF4-218E-B9A61FA2B188}"/>
              </a:ext>
            </a:extLst>
          </p:cNvPr>
          <p:cNvSpPr>
            <a:spLocks noGrp="1"/>
          </p:cNvSpPr>
          <p:nvPr>
            <p:ph type="title"/>
          </p:nvPr>
        </p:nvSpPr>
        <p:spPr/>
        <p:txBody>
          <a:bodyPr/>
          <a:lstStyle/>
          <a:p>
            <a:r>
              <a:rPr lang="el-GR" dirty="0">
                <a:latin typeface="Arial"/>
                <a:cs typeface="Arial"/>
              </a:rPr>
              <a:t>ECHO: </a:t>
            </a:r>
            <a:r>
              <a:rPr lang="el-GR" dirty="0" err="1">
                <a:latin typeface="Arial"/>
                <a:cs typeface="Arial"/>
              </a:rPr>
              <a:t>Global</a:t>
            </a:r>
            <a:r>
              <a:rPr lang="el-GR" dirty="0">
                <a:latin typeface="Arial"/>
                <a:cs typeface="Arial"/>
              </a:rPr>
              <a:t> </a:t>
            </a:r>
            <a:r>
              <a:rPr lang="el-GR" dirty="0" err="1">
                <a:latin typeface="Arial"/>
                <a:cs typeface="Arial"/>
              </a:rPr>
              <a:t>Situational</a:t>
            </a:r>
            <a:r>
              <a:rPr lang="el-GR" dirty="0">
                <a:latin typeface="Arial"/>
                <a:cs typeface="Arial"/>
              </a:rPr>
              <a:t> </a:t>
            </a:r>
            <a:r>
              <a:rPr lang="el-GR" dirty="0" err="1">
                <a:latin typeface="Arial"/>
                <a:cs typeface="Arial"/>
              </a:rPr>
              <a:t>Awareness</a:t>
            </a:r>
            <a:endParaRPr lang="el-GR" dirty="0" err="1"/>
          </a:p>
        </p:txBody>
      </p:sp>
      <p:pic>
        <p:nvPicPr>
          <p:cNvPr id="9" name="Εικόνα 8" descr="Εικόνα που περιέχει κείμενο, ηλεκτρονικές συσκευές, στιγμιότυπο οθόνης, λογισμικό&#10;&#10;Περιγραφή που δημιουργήθηκε αυτόματα">
            <a:extLst>
              <a:ext uri="{FF2B5EF4-FFF2-40B4-BE49-F238E27FC236}">
                <a16:creationId xmlns:a16="http://schemas.microsoft.com/office/drawing/2014/main" id="{FE67E2C1-62C1-2FEC-8139-5BDEBC128D5F}"/>
              </a:ext>
            </a:extLst>
          </p:cNvPr>
          <p:cNvPicPr>
            <a:picLocks noChangeAspect="1"/>
          </p:cNvPicPr>
          <p:nvPr/>
        </p:nvPicPr>
        <p:blipFill>
          <a:blip r:embed="rId2"/>
          <a:stretch>
            <a:fillRect/>
          </a:stretch>
        </p:blipFill>
        <p:spPr>
          <a:xfrm>
            <a:off x="7704616" y="458244"/>
            <a:ext cx="4486275" cy="6400800"/>
          </a:xfrm>
          <a:prstGeom prst="rect">
            <a:avLst/>
          </a:prstGeom>
        </p:spPr>
      </p:pic>
      <p:sp>
        <p:nvSpPr>
          <p:cNvPr id="11" name="Θέση περιεχομένου 2">
            <a:extLst>
              <a:ext uri="{FF2B5EF4-FFF2-40B4-BE49-F238E27FC236}">
                <a16:creationId xmlns:a16="http://schemas.microsoft.com/office/drawing/2014/main" id="{CE4A3C38-FA0C-B593-C62B-1DA25D491973}"/>
              </a:ext>
            </a:extLst>
          </p:cNvPr>
          <p:cNvSpPr>
            <a:spLocks noGrp="1"/>
          </p:cNvSpPr>
          <p:nvPr>
            <p:ph idx="1"/>
          </p:nvPr>
        </p:nvSpPr>
        <p:spPr>
          <a:xfrm>
            <a:off x="71224" y="882450"/>
            <a:ext cx="7430824" cy="5101660"/>
          </a:xfrm>
        </p:spPr>
        <p:txBody>
          <a:bodyPr vert="horz" lIns="91440" tIns="45720" rIns="91440" bIns="45720" rtlCol="0" anchor="t">
            <a:normAutofit fontScale="92500" lnSpcReduction="20000"/>
          </a:bodyPr>
          <a:lstStyle/>
          <a:p>
            <a:pPr marL="0" algn="just">
              <a:lnSpc>
                <a:spcPct val="107000"/>
              </a:lnSpc>
              <a:spcBef>
                <a:spcPts val="0"/>
              </a:spcBef>
              <a:spcAft>
                <a:spcPts val="800"/>
              </a:spcAft>
            </a:pPr>
            <a:r>
              <a:rPr lang="en-GB" sz="1600" dirty="0">
                <a:solidFill>
                  <a:schemeClr val="bg2">
                    <a:lumMod val="10000"/>
                  </a:schemeClr>
                </a:solidFill>
                <a:latin typeface="+mj-lt"/>
                <a:ea typeface="Times New Roman" panose="02020603050405020304" pitchFamily="18" charset="0"/>
                <a:cs typeface="Calibri" panose="020F0502020204030204" pitchFamily="34" charset="0"/>
              </a:rPr>
              <a:t>Situational awareness tool for EMS designed to display a large volume of emergency-related information and mainly information originated from </a:t>
            </a:r>
            <a:r>
              <a:rPr lang="en-GB" sz="1600" b="1" u="sng" dirty="0">
                <a:solidFill>
                  <a:schemeClr val="bg2">
                    <a:lumMod val="10000"/>
                  </a:schemeClr>
                </a:solidFill>
                <a:latin typeface="+mj-lt"/>
                <a:ea typeface="Times New Roman" panose="02020603050405020304" pitchFamily="18" charset="0"/>
                <a:cs typeface="Calibri" panose="020F0502020204030204" pitchFamily="34" charset="0"/>
              </a:rPr>
              <a:t>social media</a:t>
            </a:r>
            <a:r>
              <a:rPr lang="en-GB" sz="1600" dirty="0">
                <a:solidFill>
                  <a:schemeClr val="bg2">
                    <a:lumMod val="10000"/>
                  </a:schemeClr>
                </a:solidFill>
                <a:latin typeface="+mj-lt"/>
                <a:ea typeface="Times New Roman" panose="02020603050405020304" pitchFamily="18" charset="0"/>
                <a:cs typeface="Calibri" panose="020F0502020204030204" pitchFamily="34" charset="0"/>
              </a:rPr>
              <a:t>.</a:t>
            </a:r>
          </a:p>
          <a:p>
            <a:pPr marL="0" algn="just">
              <a:lnSpc>
                <a:spcPct val="107000"/>
              </a:lnSpc>
              <a:spcBef>
                <a:spcPts val="0"/>
              </a:spcBef>
              <a:spcAft>
                <a:spcPts val="800"/>
              </a:spcAft>
            </a:pPr>
            <a:r>
              <a:rPr lang="en-GB" sz="1600" dirty="0">
                <a:solidFill>
                  <a:schemeClr val="bg2">
                    <a:lumMod val="10000"/>
                  </a:schemeClr>
                </a:solidFill>
                <a:latin typeface="+mj-lt"/>
                <a:ea typeface="Times New Roman" panose="02020603050405020304" pitchFamily="18" charset="0"/>
                <a:cs typeface="Calibri" panose="020F0502020204030204" pitchFamily="34" charset="0"/>
              </a:rPr>
              <a:t>In the NIGHTINGALE FSX2, </a:t>
            </a:r>
            <a:r>
              <a:rPr lang="en-GB" sz="1600" b="1" dirty="0">
                <a:solidFill>
                  <a:schemeClr val="bg2">
                    <a:lumMod val="10000"/>
                  </a:schemeClr>
                </a:solidFill>
                <a:latin typeface="+mj-lt"/>
                <a:ea typeface="Times New Roman" panose="02020603050405020304" pitchFamily="18" charset="0"/>
                <a:cs typeface="Calibri" panose="020F0502020204030204" pitchFamily="34" charset="0"/>
              </a:rPr>
              <a:t>ECHO</a:t>
            </a:r>
            <a:r>
              <a:rPr lang="en-GB" sz="1600" dirty="0">
                <a:solidFill>
                  <a:schemeClr val="bg2">
                    <a:lumMod val="10000"/>
                  </a:schemeClr>
                </a:solidFill>
                <a:latin typeface="+mj-lt"/>
                <a:ea typeface="Times New Roman" panose="02020603050405020304" pitchFamily="18" charset="0"/>
                <a:cs typeface="Calibri" panose="020F0502020204030204" pitchFamily="34" charset="0"/>
              </a:rPr>
              <a:t> was managed by the </a:t>
            </a:r>
            <a:r>
              <a:rPr lang="en-GB" sz="1600" b="1" u="sng" dirty="0">
                <a:solidFill>
                  <a:schemeClr val="bg2">
                    <a:lumMod val="10000"/>
                  </a:schemeClr>
                </a:solidFill>
                <a:latin typeface="+mj-lt"/>
                <a:ea typeface="Times New Roman" panose="02020603050405020304" pitchFamily="18" charset="0"/>
                <a:cs typeface="Calibri" panose="020F0502020204030204" pitchFamily="34" charset="0"/>
              </a:rPr>
              <a:t>Social Media Information Officer</a:t>
            </a:r>
          </a:p>
          <a:p>
            <a:pPr marL="457200" lvl="1" algn="just">
              <a:lnSpc>
                <a:spcPct val="107000"/>
              </a:lnSpc>
              <a:spcBef>
                <a:spcPts val="0"/>
              </a:spcBef>
              <a:spcAft>
                <a:spcPts val="800"/>
              </a:spcAft>
            </a:pPr>
            <a:r>
              <a:rPr lang="en-GB" sz="1400" dirty="0">
                <a:solidFill>
                  <a:schemeClr val="bg2">
                    <a:lumMod val="10000"/>
                  </a:schemeClr>
                </a:solidFill>
                <a:latin typeface="+mj-lt"/>
                <a:ea typeface="Times New Roman" panose="02020603050405020304" pitchFamily="18" charset="0"/>
                <a:cs typeface="Calibri" panose="020F0502020204030204" pitchFamily="34" charset="0"/>
              </a:rPr>
              <a:t>presented with potentially significant post messages </a:t>
            </a:r>
          </a:p>
          <a:p>
            <a:pPr marL="457200" lvl="1" algn="just">
              <a:lnSpc>
                <a:spcPct val="107000"/>
              </a:lnSpc>
              <a:spcBef>
                <a:spcPts val="0"/>
              </a:spcBef>
              <a:spcAft>
                <a:spcPts val="800"/>
              </a:spcAft>
            </a:pPr>
            <a:r>
              <a:rPr lang="en-GB" sz="1400" b="1" dirty="0">
                <a:solidFill>
                  <a:schemeClr val="bg2">
                    <a:lumMod val="10000"/>
                  </a:schemeClr>
                </a:solidFill>
                <a:latin typeface="+mj-lt"/>
                <a:ea typeface="Times New Roman" panose="02020603050405020304" pitchFamily="18" charset="0"/>
                <a:cs typeface="Calibri" panose="020F0502020204030204" pitchFamily="34" charset="0"/>
              </a:rPr>
              <a:t>verifying their content and relevance</a:t>
            </a:r>
            <a:r>
              <a:rPr lang="en-GB" sz="1400" dirty="0">
                <a:solidFill>
                  <a:schemeClr val="bg2">
                    <a:lumMod val="10000"/>
                  </a:schemeClr>
                </a:solidFill>
                <a:latin typeface="+mj-lt"/>
                <a:ea typeface="Times New Roman" panose="02020603050405020304" pitchFamily="18" charset="0"/>
                <a:cs typeface="Calibri" panose="020F0502020204030204" pitchFamily="34" charset="0"/>
              </a:rPr>
              <a:t>, validating their trustworthiness and forwarding them</a:t>
            </a:r>
          </a:p>
          <a:p>
            <a:pPr marL="0" algn="just">
              <a:lnSpc>
                <a:spcPct val="107000"/>
              </a:lnSpc>
              <a:spcBef>
                <a:spcPts val="0"/>
              </a:spcBef>
              <a:spcAft>
                <a:spcPts val="800"/>
              </a:spcAft>
            </a:pPr>
            <a:endParaRPr lang="en-GB" sz="1600" b="1" dirty="0">
              <a:solidFill>
                <a:schemeClr val="bg2">
                  <a:lumMod val="10000"/>
                </a:schemeClr>
              </a:solidFill>
              <a:latin typeface="+mj-lt"/>
              <a:ea typeface="Times New Roman" panose="02020603050405020304" pitchFamily="18" charset="0"/>
              <a:cs typeface="Calibri" panose="020F0502020204030204" pitchFamily="34" charset="0"/>
            </a:endParaRPr>
          </a:p>
          <a:p>
            <a:pPr marL="0" algn="just">
              <a:lnSpc>
                <a:spcPct val="107000"/>
              </a:lnSpc>
              <a:spcBef>
                <a:spcPts val="0"/>
              </a:spcBef>
              <a:spcAft>
                <a:spcPts val="800"/>
              </a:spcAft>
            </a:pPr>
            <a:r>
              <a:rPr lang="en-GB" sz="1600" b="1" dirty="0">
                <a:solidFill>
                  <a:schemeClr val="bg2">
                    <a:lumMod val="10000"/>
                  </a:schemeClr>
                </a:solidFill>
                <a:latin typeface="+mj-lt"/>
                <a:ea typeface="Times New Roman" panose="02020603050405020304" pitchFamily="18" charset="0"/>
                <a:cs typeface="Calibri" panose="020F0502020204030204" pitchFamily="34" charset="0"/>
              </a:rPr>
              <a:t>Posts provided</a:t>
            </a:r>
            <a:r>
              <a:rPr lang="en-GB" sz="1600" dirty="0">
                <a:solidFill>
                  <a:schemeClr val="bg2">
                    <a:lumMod val="10000"/>
                  </a:schemeClr>
                </a:solidFill>
                <a:latin typeface="+mj-lt"/>
                <a:ea typeface="Times New Roman" panose="02020603050405020304" pitchFamily="18" charset="0"/>
                <a:cs typeface="Calibri" panose="020F0502020204030204" pitchFamily="34" charset="0"/>
              </a:rPr>
              <a:t> </a:t>
            </a:r>
          </a:p>
          <a:p>
            <a:pPr marL="457200" lvl="1" algn="just">
              <a:lnSpc>
                <a:spcPct val="107000"/>
              </a:lnSpc>
              <a:spcBef>
                <a:spcPts val="0"/>
              </a:spcBef>
              <a:spcAft>
                <a:spcPts val="800"/>
              </a:spcAft>
            </a:pPr>
            <a:r>
              <a:rPr lang="en-GB" sz="1400" dirty="0">
                <a:solidFill>
                  <a:schemeClr val="bg2">
                    <a:lumMod val="10000"/>
                  </a:schemeClr>
                </a:solidFill>
                <a:latin typeface="+mj-lt"/>
                <a:ea typeface="Times New Roman" panose="02020603050405020304" pitchFamily="18" charset="0"/>
                <a:cs typeface="Calibri" panose="020F0502020204030204" pitchFamily="34" charset="0"/>
              </a:rPr>
              <a:t>photos and videos of a building in smoke at the </a:t>
            </a:r>
            <a:r>
              <a:rPr lang="en-GB" sz="1400" dirty="0" err="1">
                <a:solidFill>
                  <a:schemeClr val="bg2">
                    <a:lumMod val="10000"/>
                  </a:schemeClr>
                </a:solidFill>
                <a:latin typeface="+mj-lt"/>
                <a:ea typeface="Times New Roman" panose="02020603050405020304" pitchFamily="18" charset="0"/>
                <a:cs typeface="Calibri" panose="020F0502020204030204" pitchFamily="34" charset="0"/>
              </a:rPr>
              <a:t>Ferrania</a:t>
            </a:r>
            <a:r>
              <a:rPr lang="en-GB" sz="1400" dirty="0">
                <a:solidFill>
                  <a:schemeClr val="bg2">
                    <a:lumMod val="10000"/>
                  </a:schemeClr>
                </a:solidFill>
                <a:latin typeface="+mj-lt"/>
                <a:ea typeface="Times New Roman" panose="02020603050405020304" pitchFamily="18" charset="0"/>
                <a:cs typeface="Calibri" panose="020F0502020204030204" pitchFamily="34" charset="0"/>
              </a:rPr>
              <a:t> site </a:t>
            </a:r>
          </a:p>
          <a:p>
            <a:pPr marL="457200" lvl="1" algn="just">
              <a:lnSpc>
                <a:spcPct val="107000"/>
              </a:lnSpc>
              <a:spcBef>
                <a:spcPts val="0"/>
              </a:spcBef>
              <a:spcAft>
                <a:spcPts val="800"/>
              </a:spcAft>
            </a:pPr>
            <a:r>
              <a:rPr lang="en-GB" sz="1400" dirty="0">
                <a:solidFill>
                  <a:schemeClr val="bg2">
                    <a:lumMod val="10000"/>
                  </a:schemeClr>
                </a:solidFill>
                <a:latin typeface="+mj-lt"/>
                <a:ea typeface="Times New Roman" panose="02020603050405020304" pitchFamily="18" charset="0"/>
                <a:cs typeface="Calibri" panose="020F0502020204030204" pitchFamily="34" charset="0"/>
              </a:rPr>
              <a:t>requests for help, indicating the presence of multiple victims with illustrative photos and videos </a:t>
            </a:r>
          </a:p>
          <a:p>
            <a:pPr marL="457200" lvl="1" algn="just">
              <a:lnSpc>
                <a:spcPct val="107000"/>
              </a:lnSpc>
              <a:spcBef>
                <a:spcPts val="0"/>
              </a:spcBef>
              <a:spcAft>
                <a:spcPts val="800"/>
              </a:spcAft>
            </a:pPr>
            <a:r>
              <a:rPr lang="en-GB" sz="1400" dirty="0">
                <a:solidFill>
                  <a:schemeClr val="bg2">
                    <a:lumMod val="10000"/>
                  </a:schemeClr>
                </a:solidFill>
                <a:latin typeface="+mj-lt"/>
                <a:ea typeface="Times New Roman" panose="02020603050405020304" pitchFamily="18" charset="0"/>
                <a:cs typeface="Calibri" panose="020F0502020204030204" pitchFamily="34" charset="0"/>
              </a:rPr>
              <a:t>images and videos of the first responders’ intervention at the scene.</a:t>
            </a:r>
          </a:p>
          <a:p>
            <a:pPr marL="457200" lvl="1" algn="just">
              <a:lnSpc>
                <a:spcPct val="107000"/>
              </a:lnSpc>
              <a:spcBef>
                <a:spcPts val="0"/>
              </a:spcBef>
              <a:spcAft>
                <a:spcPts val="800"/>
              </a:spcAft>
            </a:pPr>
            <a:endParaRPr lang="en-GB" sz="1400" dirty="0">
              <a:solidFill>
                <a:schemeClr val="bg2">
                  <a:lumMod val="10000"/>
                </a:schemeClr>
              </a:solidFill>
              <a:latin typeface="+mj-lt"/>
              <a:ea typeface="Times New Roman" panose="02020603050405020304" pitchFamily="18" charset="0"/>
              <a:cs typeface="Calibri" panose="020F0502020204030204" pitchFamily="34" charset="0"/>
            </a:endParaRPr>
          </a:p>
          <a:p>
            <a:pPr marL="0">
              <a:lnSpc>
                <a:spcPct val="107000"/>
              </a:lnSpc>
              <a:spcBef>
                <a:spcPts val="0"/>
              </a:spcBef>
              <a:spcAft>
                <a:spcPts val="800"/>
              </a:spcAft>
            </a:pPr>
            <a:r>
              <a:rPr lang="en-GB" sz="1600" b="1" u="sng" dirty="0">
                <a:solidFill>
                  <a:schemeClr val="bg2">
                    <a:lumMod val="10000"/>
                  </a:schemeClr>
                </a:solidFill>
                <a:latin typeface="+mj-lt"/>
                <a:ea typeface="Times New Roman" panose="02020603050405020304" pitchFamily="18" charset="0"/>
                <a:cs typeface="Calibri" panose="020F0502020204030204" pitchFamily="34" charset="0"/>
              </a:rPr>
              <a:t>NIGHTINGALE FSX 2 main achievements:</a:t>
            </a:r>
          </a:p>
          <a:p>
            <a:pPr marL="457200" lvl="1">
              <a:lnSpc>
                <a:spcPct val="107000"/>
              </a:lnSpc>
              <a:spcBef>
                <a:spcPts val="0"/>
              </a:spcBef>
              <a:spcAft>
                <a:spcPts val="800"/>
              </a:spcAft>
            </a:pPr>
            <a:r>
              <a:rPr lang="en-GB" dirty="0">
                <a:solidFill>
                  <a:schemeClr val="bg2">
                    <a:lumMod val="10000"/>
                  </a:schemeClr>
                </a:solidFill>
                <a:latin typeface="+mj-lt"/>
                <a:ea typeface="Times New Roman" panose="02020603050405020304" pitchFamily="18" charset="0"/>
                <a:cs typeface="Calibri" panose="020F0502020204030204" pitchFamily="34" charset="0"/>
              </a:rPr>
              <a:t>90 posts, including 93 photos and 11 videos.</a:t>
            </a:r>
          </a:p>
          <a:p>
            <a:pPr marL="457200" lvl="1">
              <a:lnSpc>
                <a:spcPct val="107000"/>
              </a:lnSpc>
              <a:spcBef>
                <a:spcPts val="0"/>
              </a:spcBef>
              <a:spcAft>
                <a:spcPts val="800"/>
              </a:spcAft>
            </a:pPr>
            <a:r>
              <a:rPr lang="en-GB" dirty="0">
                <a:solidFill>
                  <a:schemeClr val="bg2">
                    <a:lumMod val="10000"/>
                  </a:schemeClr>
                </a:solidFill>
                <a:latin typeface="+mj-lt"/>
                <a:ea typeface="Times New Roman" panose="02020603050405020304" pitchFamily="18" charset="0"/>
                <a:cs typeface="Calibri" panose="020F0502020204030204" pitchFamily="34" charset="0"/>
              </a:rPr>
              <a:t>ECHO identified, </a:t>
            </a:r>
            <a:r>
              <a:rPr lang="en-GB" b="1" u="sng" dirty="0">
                <a:solidFill>
                  <a:schemeClr val="bg2">
                    <a:lumMod val="10000"/>
                  </a:schemeClr>
                </a:solidFill>
                <a:latin typeface="+mj-lt"/>
                <a:ea typeface="Times New Roman" panose="02020603050405020304" pitchFamily="18" charset="0"/>
                <a:cs typeface="Calibri" panose="020F0502020204030204" pitchFamily="34" charset="0"/>
              </a:rPr>
              <a:t>validated and forwarded 39 relevant posts (43% of the total)</a:t>
            </a:r>
            <a:r>
              <a:rPr lang="en-GB" dirty="0">
                <a:solidFill>
                  <a:schemeClr val="bg2">
                    <a:lumMod val="10000"/>
                  </a:schemeClr>
                </a:solidFill>
                <a:latin typeface="+mj-lt"/>
                <a:ea typeface="Times New Roman" panose="02020603050405020304" pitchFamily="18" charset="0"/>
                <a:cs typeface="Calibri" panose="020F0502020204030204" pitchFamily="34" charset="0"/>
              </a:rPr>
              <a:t>, including 45 photos, from 14 active users, to the NIGHTINGALE C3I System and the First Responders.</a:t>
            </a:r>
          </a:p>
          <a:p>
            <a:pPr marL="457200" lvl="1">
              <a:lnSpc>
                <a:spcPct val="107000"/>
              </a:lnSpc>
              <a:spcBef>
                <a:spcPts val="0"/>
              </a:spcBef>
              <a:spcAft>
                <a:spcPts val="800"/>
              </a:spcAft>
            </a:pPr>
            <a:endParaRPr lang="en-GB" dirty="0">
              <a:solidFill>
                <a:schemeClr val="bg2">
                  <a:lumMod val="10000"/>
                </a:schemeClr>
              </a:solidFill>
              <a:latin typeface="+mj-lt"/>
              <a:ea typeface="Times New Roman" panose="02020603050405020304" pitchFamily="18" charset="0"/>
              <a:cs typeface="Calibri" panose="020F0502020204030204" pitchFamily="34" charset="0"/>
            </a:endParaRPr>
          </a:p>
          <a:p>
            <a:pPr marL="0" indent="0" algn="just">
              <a:lnSpc>
                <a:spcPct val="100000"/>
              </a:lnSpc>
              <a:spcBef>
                <a:spcPts val="0"/>
              </a:spcBef>
              <a:spcAft>
                <a:spcPts val="400"/>
              </a:spcAft>
              <a:buNone/>
            </a:pPr>
            <a:endParaRPr lang="el-GR" dirty="0">
              <a:solidFill>
                <a:srgbClr val="000000"/>
              </a:solidFill>
              <a:latin typeface="Aptos"/>
              <a:cs typeface="Arial"/>
            </a:endParaRPr>
          </a:p>
        </p:txBody>
      </p:sp>
      <p:pic>
        <p:nvPicPr>
          <p:cNvPr id="2" name="Picture 2" descr="INOV | Liderança na inovação em TICE">
            <a:extLst>
              <a:ext uri="{FF2B5EF4-FFF2-40B4-BE49-F238E27FC236}">
                <a16:creationId xmlns:a16="http://schemas.microsoft.com/office/drawing/2014/main" id="{997519AD-825E-0020-B497-68215723A536}"/>
              </a:ext>
            </a:extLst>
          </p:cNvPr>
          <p:cNvPicPr>
            <a:picLocks noChangeAspect="1" noChangeArrowheads="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l="12051" r="13760"/>
          <a:stretch/>
        </p:blipFill>
        <p:spPr bwMode="auto">
          <a:xfrm>
            <a:off x="2639616" y="6162623"/>
            <a:ext cx="1512168" cy="66050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PARTICLE logo">
            <a:extLst>
              <a:ext uri="{FF2B5EF4-FFF2-40B4-BE49-F238E27FC236}">
                <a16:creationId xmlns:a16="http://schemas.microsoft.com/office/drawing/2014/main" id="{799C6F7A-B850-B9A8-4EFB-B90597F4C71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27847" y="6201468"/>
            <a:ext cx="2520280" cy="582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940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5B918-AEE0-0C86-4B40-ED2B2C807790}"/>
              </a:ext>
            </a:extLst>
          </p:cNvPr>
          <p:cNvSpPr>
            <a:spLocks noGrp="1"/>
          </p:cNvSpPr>
          <p:nvPr>
            <p:ph type="title"/>
          </p:nvPr>
        </p:nvSpPr>
        <p:spPr/>
        <p:txBody>
          <a:bodyPr/>
          <a:lstStyle/>
          <a:p>
            <a:r>
              <a:rPr lang="en-US" dirty="0"/>
              <a:t>Smart Pro and Social Media</a:t>
            </a:r>
            <a:endParaRPr lang="el-GR" dirty="0"/>
          </a:p>
        </p:txBody>
      </p:sp>
      <p:sp>
        <p:nvSpPr>
          <p:cNvPr id="3" name="Content Placeholder 2">
            <a:extLst>
              <a:ext uri="{FF2B5EF4-FFF2-40B4-BE49-F238E27FC236}">
                <a16:creationId xmlns:a16="http://schemas.microsoft.com/office/drawing/2014/main" id="{51AF715D-0EEB-9699-7E6E-BE2E73261433}"/>
              </a:ext>
            </a:extLst>
          </p:cNvPr>
          <p:cNvSpPr>
            <a:spLocks noGrp="1"/>
          </p:cNvSpPr>
          <p:nvPr>
            <p:ph idx="1"/>
          </p:nvPr>
        </p:nvSpPr>
        <p:spPr>
          <a:xfrm>
            <a:off x="426128" y="981437"/>
            <a:ext cx="8128592" cy="2556893"/>
          </a:xfrm>
        </p:spPr>
        <p:txBody>
          <a:bodyPr>
            <a:normAutofit/>
          </a:bodyPr>
          <a:lstStyle/>
          <a:p>
            <a:pPr marL="0" indent="0">
              <a:buNone/>
            </a:pPr>
            <a:r>
              <a:rPr lang="en-IE" sz="1600" b="1" dirty="0">
                <a:effectLst/>
                <a:latin typeface="Calibri" panose="020F0502020204030204" pitchFamily="34" charset="0"/>
                <a:ea typeface="Calibri" panose="020F0502020204030204" pitchFamily="34" charset="0"/>
                <a:cs typeface="Calibri" panose="020F0502020204030204" pitchFamily="34" charset="0"/>
              </a:rPr>
              <a:t>Smart Pro</a:t>
            </a:r>
            <a:r>
              <a:rPr lang="en-IE" sz="1600" dirty="0">
                <a:effectLst/>
                <a:latin typeface="Calibri" panose="020F0502020204030204" pitchFamily="34" charset="0"/>
                <a:ea typeface="Calibri" panose="020F0502020204030204" pitchFamily="34" charset="0"/>
                <a:cs typeface="Calibri" panose="020F0502020204030204" pitchFamily="34" charset="0"/>
              </a:rPr>
              <a:t>: </a:t>
            </a:r>
            <a:r>
              <a:rPr lang="en-IE" sz="1600" dirty="0" err="1">
                <a:effectLst/>
                <a:latin typeface="Calibri" panose="020F0502020204030204" pitchFamily="34" charset="0"/>
                <a:ea typeface="Calibri" panose="020F0502020204030204" pitchFamily="34" charset="0"/>
                <a:cs typeface="Calibri" panose="020F0502020204030204" pitchFamily="34" charset="0"/>
              </a:rPr>
              <a:t>SmartPro</a:t>
            </a:r>
            <a:r>
              <a:rPr lang="en-IE" sz="1600" dirty="0">
                <a:effectLst/>
                <a:latin typeface="Calibri" panose="020F0502020204030204" pitchFamily="34" charset="0"/>
                <a:ea typeface="Calibri" panose="020F0502020204030204" pitchFamily="34" charset="0"/>
                <a:cs typeface="Calibri" panose="020F0502020204030204" pitchFamily="34" charset="0"/>
              </a:rPr>
              <a:t> demonstrated its ability to accurately </a:t>
            </a:r>
            <a:r>
              <a:rPr lang="en-IE" sz="1600" b="1" dirty="0">
                <a:effectLst/>
                <a:latin typeface="Calibri" panose="020F0502020204030204" pitchFamily="34" charset="0"/>
                <a:ea typeface="Calibri" panose="020F0502020204030204" pitchFamily="34" charset="0"/>
                <a:cs typeface="Calibri" panose="020F0502020204030204" pitchFamily="34" charset="0"/>
              </a:rPr>
              <a:t>predict trends for heart rate, respiratory rate, systolic and diastolic blood pressure, and SPO2. </a:t>
            </a:r>
            <a:r>
              <a:rPr lang="en-IE" sz="1600" u="sng" dirty="0">
                <a:effectLst/>
                <a:latin typeface="Calibri" panose="020F0502020204030204" pitchFamily="34" charset="0"/>
                <a:ea typeface="Calibri" panose="020F0502020204030204" pitchFamily="34" charset="0"/>
                <a:cs typeface="Calibri" panose="020F0502020204030204" pitchFamily="34" charset="0"/>
              </a:rPr>
              <a:t>It successfully retrieved patient data from the messaging gateway, </a:t>
            </a:r>
            <a:r>
              <a:rPr lang="en-IE" sz="1600" u="sng" dirty="0" err="1">
                <a:effectLst/>
                <a:latin typeface="Calibri" panose="020F0502020204030204" pitchFamily="34" charset="0"/>
                <a:ea typeface="Calibri" panose="020F0502020204030204" pitchFamily="34" charset="0"/>
                <a:cs typeface="Calibri" panose="020F0502020204030204" pitchFamily="34" charset="0"/>
              </a:rPr>
              <a:t>analyzed</a:t>
            </a:r>
            <a:r>
              <a:rPr lang="en-IE" sz="1600" u="sng" dirty="0">
                <a:effectLst/>
                <a:latin typeface="Calibri" panose="020F0502020204030204" pitchFamily="34" charset="0"/>
                <a:ea typeface="Calibri" panose="020F0502020204030204" pitchFamily="34" charset="0"/>
                <a:cs typeface="Calibri" panose="020F0502020204030204" pitchFamily="34" charset="0"/>
              </a:rPr>
              <a:t> the information to compute vital sign trends, and sent the results back to the gateway</a:t>
            </a:r>
            <a:r>
              <a:rPr lang="en-IE" sz="1600" dirty="0">
                <a:effectLst/>
                <a:latin typeface="Calibri" panose="020F0502020204030204" pitchFamily="34" charset="0"/>
                <a:ea typeface="Calibri" panose="020F0502020204030204" pitchFamily="34" charset="0"/>
                <a:cs typeface="Calibri" panose="020F0502020204030204" pitchFamily="34" charset="0"/>
              </a:rPr>
              <a:t>. Using these insights, the module calculated individual and overall early warning scores and identified alerts for potential airway, breathing, and circulation issues. When needed, the system recommended required patient interventions by leveraging the information collected from these assessments.</a:t>
            </a:r>
            <a:endParaRPr lang="el-GR" sz="16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a:p>
            <a:endParaRPr lang="en-US" dirty="0"/>
          </a:p>
          <a:p>
            <a:endParaRPr lang="el-GR" dirty="0"/>
          </a:p>
        </p:txBody>
      </p:sp>
      <p:pic>
        <p:nvPicPr>
          <p:cNvPr id="6" name="Picture 5" descr="Chart&#10;&#10;Description automatically generated">
            <a:extLst>
              <a:ext uri="{FF2B5EF4-FFF2-40B4-BE49-F238E27FC236}">
                <a16:creationId xmlns:a16="http://schemas.microsoft.com/office/drawing/2014/main" id="{E2B0EBD6-CF58-90C8-30A1-679811DDDCE6}"/>
              </a:ext>
            </a:extLst>
          </p:cNvPr>
          <p:cNvPicPr>
            <a:picLocks noChangeAspect="1"/>
          </p:cNvPicPr>
          <p:nvPr/>
        </p:nvPicPr>
        <p:blipFill>
          <a:blip r:embed="rId2"/>
          <a:stretch/>
        </p:blipFill>
        <p:spPr bwMode="auto">
          <a:xfrm>
            <a:off x="10026969" y="1569103"/>
            <a:ext cx="2165031" cy="1577395"/>
          </a:xfrm>
          <a:prstGeom prst="rect">
            <a:avLst/>
          </a:prstGeom>
          <a:noFill/>
          <a:ln>
            <a:noFill/>
          </a:ln>
        </p:spPr>
      </p:pic>
      <p:pic>
        <p:nvPicPr>
          <p:cNvPr id="7" name="Picture 6" descr="Chart, histogram&#10;&#10;Description automatically generated">
            <a:extLst>
              <a:ext uri="{FF2B5EF4-FFF2-40B4-BE49-F238E27FC236}">
                <a16:creationId xmlns:a16="http://schemas.microsoft.com/office/drawing/2014/main" id="{E9CDDA0A-15B0-57CF-B121-1734EB0BE8D0}"/>
              </a:ext>
            </a:extLst>
          </p:cNvPr>
          <p:cNvPicPr>
            <a:picLocks noChangeAspect="1"/>
          </p:cNvPicPr>
          <p:nvPr/>
        </p:nvPicPr>
        <p:blipFill>
          <a:blip r:embed="rId3"/>
          <a:stretch/>
        </p:blipFill>
        <p:spPr bwMode="auto">
          <a:xfrm>
            <a:off x="10017127" y="0"/>
            <a:ext cx="2134026" cy="1615440"/>
          </a:xfrm>
          <a:prstGeom prst="rect">
            <a:avLst/>
          </a:prstGeom>
          <a:noFill/>
          <a:ln>
            <a:noFill/>
            <a:round/>
          </a:ln>
        </p:spPr>
      </p:pic>
      <p:pic>
        <p:nvPicPr>
          <p:cNvPr id="8" name="Picture 7" descr="A screenshot of a computer&#10;&#10;Description automatically generated">
            <a:extLst>
              <a:ext uri="{FF2B5EF4-FFF2-40B4-BE49-F238E27FC236}">
                <a16:creationId xmlns:a16="http://schemas.microsoft.com/office/drawing/2014/main" id="{406848F7-F017-81C5-3AFC-0869906957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0758" y="5010690"/>
            <a:ext cx="4161242" cy="1847310"/>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280617E5-F310-02CD-8579-F0839B2F97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7679" y="3171177"/>
            <a:ext cx="4062637" cy="1803536"/>
          </a:xfrm>
          <a:prstGeom prst="rect">
            <a:avLst/>
          </a:prstGeom>
        </p:spPr>
      </p:pic>
      <p:sp>
        <p:nvSpPr>
          <p:cNvPr id="11" name="Rectangle 2">
            <a:extLst>
              <a:ext uri="{FF2B5EF4-FFF2-40B4-BE49-F238E27FC236}">
                <a16:creationId xmlns:a16="http://schemas.microsoft.com/office/drawing/2014/main" id="{2661DA21-550C-7EF6-BABE-259A27E3930C}"/>
              </a:ext>
            </a:extLst>
          </p:cNvPr>
          <p:cNvSpPr>
            <a:spLocks noChangeArrowheads="1"/>
          </p:cNvSpPr>
          <p:nvPr/>
        </p:nvSpPr>
        <p:spPr bwMode="auto">
          <a:xfrm>
            <a:off x="390097" y="3626023"/>
            <a:ext cx="738845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IE" altLang="el-GR"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Social Media: </a:t>
            </a:r>
            <a:r>
              <a:rPr kumimoji="0" lang="en-IE" altLang="el-GR"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the Social Media Information used to test the tool made by users during the trials have been placed on a private Mastodon network</a:t>
            </a:r>
            <a:r>
              <a:rPr lang="en-IE" altLang="el-GR" sz="1600" dirty="0">
                <a:latin typeface="Calibri" panose="020F0502020204030204" pitchFamily="34" charset="0"/>
                <a:ea typeface="Calibri" panose="020F0502020204030204" pitchFamily="34" charset="0"/>
                <a:cs typeface="Calibri" panose="020F0502020204030204" pitchFamily="34" charset="0"/>
              </a:rPr>
              <a:t>.</a:t>
            </a:r>
            <a:r>
              <a:rPr lang="en-US" altLang="el-GR" sz="1600" dirty="0">
                <a:latin typeface="Calibri" panose="020F0502020204030204" pitchFamily="34" charset="0"/>
                <a:ea typeface="Calibri" panose="020F0502020204030204" pitchFamily="34" charset="0"/>
                <a:cs typeface="Calibri" panose="020F0502020204030204" pitchFamily="34" charset="0"/>
              </a:rPr>
              <a:t> T</a:t>
            </a:r>
            <a:r>
              <a:rPr lang="en-IE" altLang="el-GR" sz="1600" dirty="0">
                <a:latin typeface="Calibri" panose="020F0502020204030204" pitchFamily="34" charset="0"/>
                <a:ea typeface="Calibri" panose="020F0502020204030204" pitchFamily="34" charset="0"/>
                <a:cs typeface="Calibri" panose="020F0502020204030204" pitchFamily="34" charset="0"/>
              </a:rPr>
              <a:t>he Social </a:t>
            </a:r>
            <a:r>
              <a:rPr kumimoji="0" lang="en-IE" altLang="el-GR"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Media Service notified the ECHO system whenever a new post appeared.</a:t>
            </a:r>
            <a:endParaRPr kumimoji="0" lang="el-GR" altLang="el-GR" sz="10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IE" altLang="el-GR"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All the tweets were extracted, categorized by the AI algorithm used by the SMS System and displayed in our Application Programming Interface (API) (through several different endpoints), as well as the statistics associated with the events being monitored.</a:t>
            </a:r>
            <a:endParaRPr kumimoji="0" lang="el-GR" altLang="el-GR" sz="1000" b="1"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IE" altLang="el-GR"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Then all the information was displayed in ECHO (statistics of the event, all the posts extracted, and all the categorizations made by the AI algorithm).</a:t>
            </a:r>
            <a:endParaRPr kumimoji="0" lang="en-IE" altLang="el-GR" sz="2400" b="0" i="0" u="none" strike="noStrike" cap="none" normalizeH="0" baseline="0" dirty="0">
              <a:ln>
                <a:noFill/>
              </a:ln>
              <a:solidFill>
                <a:schemeClr val="tx1"/>
              </a:solidFill>
              <a:effectLst/>
              <a:latin typeface="Arial" panose="020B0604020202020204" pitchFamily="34" charset="0"/>
            </a:endParaRPr>
          </a:p>
        </p:txBody>
      </p:sp>
      <p:pic>
        <p:nvPicPr>
          <p:cNvPr id="10" name="Picture 9" descr="INOV | Liderança na inovação em TICE">
            <a:extLst>
              <a:ext uri="{FF2B5EF4-FFF2-40B4-BE49-F238E27FC236}">
                <a16:creationId xmlns:a16="http://schemas.microsoft.com/office/drawing/2014/main" id="{044209CA-461B-78C2-E0D8-6FB80C5EB336}"/>
              </a:ext>
            </a:extLst>
          </p:cNvPr>
          <p:cNvPicPr>
            <a:picLocks noChangeAspect="1" noChangeArrowheads="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l="12051" r="13760"/>
          <a:stretch/>
        </p:blipFill>
        <p:spPr bwMode="auto">
          <a:xfrm>
            <a:off x="5946899" y="6093703"/>
            <a:ext cx="1305169" cy="570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178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B4B8DD8-62B3-0364-5E1A-892C49B4CECC}"/>
              </a:ext>
            </a:extLst>
          </p:cNvPr>
          <p:cNvSpPr>
            <a:spLocks noGrp="1"/>
          </p:cNvSpPr>
          <p:nvPr>
            <p:ph type="title"/>
          </p:nvPr>
        </p:nvSpPr>
        <p:spPr/>
        <p:txBody>
          <a:bodyPr>
            <a:normAutofit/>
          </a:bodyPr>
          <a:lstStyle/>
          <a:p>
            <a:r>
              <a:rPr lang="el-GR" dirty="0"/>
              <a:t>EDRA (Emergency </a:t>
            </a:r>
            <a:r>
              <a:rPr lang="el-GR" dirty="0" err="1"/>
              <a:t>Departament</a:t>
            </a:r>
            <a:r>
              <a:rPr lang="el-GR" dirty="0"/>
              <a:t> </a:t>
            </a:r>
            <a:r>
              <a:rPr lang="el-GR" dirty="0" err="1"/>
              <a:t>Allocation</a:t>
            </a:r>
            <a:r>
              <a:rPr lang="el-GR" dirty="0"/>
              <a:t> </a:t>
            </a:r>
            <a:r>
              <a:rPr lang="el-GR" dirty="0" err="1"/>
              <a:t>Tool</a:t>
            </a:r>
            <a:r>
              <a:rPr lang="el-GR" dirty="0"/>
              <a:t>) and </a:t>
            </a:r>
            <a:r>
              <a:rPr lang="el-GR" dirty="0" err="1"/>
              <a:t>VitalAI</a:t>
            </a:r>
          </a:p>
        </p:txBody>
      </p:sp>
      <p:sp>
        <p:nvSpPr>
          <p:cNvPr id="3" name="Θέση περιεχομένου 2">
            <a:extLst>
              <a:ext uri="{FF2B5EF4-FFF2-40B4-BE49-F238E27FC236}">
                <a16:creationId xmlns:a16="http://schemas.microsoft.com/office/drawing/2014/main" id="{54EE49FC-B56E-40DC-06F2-1AE6C709222A}"/>
              </a:ext>
            </a:extLst>
          </p:cNvPr>
          <p:cNvSpPr>
            <a:spLocks noGrp="1"/>
          </p:cNvSpPr>
          <p:nvPr>
            <p:ph idx="1"/>
          </p:nvPr>
        </p:nvSpPr>
        <p:spPr>
          <a:xfrm>
            <a:off x="156175" y="989874"/>
            <a:ext cx="10050851" cy="2568335"/>
          </a:xfrm>
        </p:spPr>
        <p:txBody>
          <a:bodyPr vert="horz" lIns="91440" tIns="45720" rIns="91440" bIns="45720" rtlCol="0" anchor="t">
            <a:normAutofit/>
          </a:bodyPr>
          <a:lstStyle/>
          <a:p>
            <a:pPr indent="0" algn="just">
              <a:lnSpc>
                <a:spcPct val="100000"/>
              </a:lnSpc>
              <a:spcBef>
                <a:spcPts val="0"/>
              </a:spcBef>
              <a:spcAft>
                <a:spcPts val="400"/>
              </a:spcAft>
              <a:buNone/>
            </a:pPr>
            <a:r>
              <a:rPr lang="en-US" sz="2400" b="1" dirty="0">
                <a:solidFill>
                  <a:schemeClr val="accent4"/>
                </a:solidFill>
                <a:latin typeface="+mj-lt"/>
                <a:ea typeface="+mj-ea"/>
                <a:cs typeface="+mj-cs"/>
              </a:rPr>
              <a:t>EDRA:</a:t>
            </a:r>
          </a:p>
          <a:p>
            <a:pPr indent="0" algn="just">
              <a:lnSpc>
                <a:spcPct val="100000"/>
              </a:lnSpc>
              <a:spcBef>
                <a:spcPts val="0"/>
              </a:spcBef>
              <a:spcAft>
                <a:spcPts val="400"/>
              </a:spcAft>
              <a:buNone/>
            </a:pPr>
            <a:r>
              <a:rPr lang="el-GR" dirty="0">
                <a:solidFill>
                  <a:srgbClr val="000000"/>
                </a:solidFill>
                <a:latin typeface="Aptos"/>
                <a:cs typeface="Arial"/>
              </a:rPr>
              <a:t>Plans</a:t>
            </a:r>
            <a:r>
              <a:rPr lang="el-GR" dirty="0">
                <a:solidFill>
                  <a:srgbClr val="000000"/>
                </a:solidFill>
                <a:latin typeface="Aptos"/>
              </a:rPr>
              <a:t> in real-time the assignment of patients to </a:t>
            </a:r>
            <a:r>
              <a:rPr lang="el-GR" b="1" dirty="0">
                <a:solidFill>
                  <a:srgbClr val="000000"/>
                </a:solidFill>
                <a:latin typeface="Aptos"/>
              </a:rPr>
              <a:t>internal hospital resources</a:t>
            </a:r>
            <a:r>
              <a:rPr lang="el-GR" dirty="0">
                <a:solidFill>
                  <a:srgbClr val="000000"/>
                </a:solidFill>
                <a:latin typeface="Aptos"/>
              </a:rPr>
              <a:t>, in order to minimize waiting times, prioritization of critical patients, and time of care.</a:t>
            </a:r>
            <a:endParaRPr lang="el-GR" dirty="0">
              <a:latin typeface="Nunito Sans"/>
            </a:endParaRPr>
          </a:p>
          <a:p>
            <a:pPr indent="0" algn="just">
              <a:lnSpc>
                <a:spcPct val="100000"/>
              </a:lnSpc>
              <a:spcBef>
                <a:spcPts val="0"/>
              </a:spcBef>
              <a:spcAft>
                <a:spcPts val="400"/>
              </a:spcAft>
            </a:pPr>
            <a:r>
              <a:rPr lang="el-GR" b="1" dirty="0">
                <a:solidFill>
                  <a:srgbClr val="000000"/>
                </a:solidFill>
                <a:latin typeface="Aptos"/>
              </a:rPr>
              <a:t>During FSX2: </a:t>
            </a:r>
            <a:endParaRPr lang="el-GR" b="1" dirty="0"/>
          </a:p>
          <a:p>
            <a:pPr lvl="1" indent="0" algn="just">
              <a:lnSpc>
                <a:spcPct val="100000"/>
              </a:lnSpc>
              <a:spcBef>
                <a:spcPts val="0"/>
              </a:spcBef>
              <a:spcAft>
                <a:spcPts val="400"/>
              </a:spcAft>
              <a:buFont typeface="Courier New" panose="02000803040000020004" pitchFamily="50" charset="0"/>
              <a:buChar char="o"/>
            </a:pPr>
            <a:r>
              <a:rPr lang="el-GR" sz="1800" dirty="0">
                <a:solidFill>
                  <a:srgbClr val="000000"/>
                </a:solidFill>
                <a:latin typeface="Aptos"/>
                <a:cs typeface="Courier New"/>
              </a:rPr>
              <a:t>The</a:t>
            </a:r>
            <a:r>
              <a:rPr lang="el-GR" sz="1800" dirty="0">
                <a:solidFill>
                  <a:srgbClr val="000000"/>
                </a:solidFill>
                <a:latin typeface="Aptos"/>
              </a:rPr>
              <a:t> EDRA algorithm was able to efficiently allocate resources to patients.</a:t>
            </a:r>
            <a:endParaRPr lang="el-GR" sz="1800" dirty="0"/>
          </a:p>
          <a:p>
            <a:pPr lvl="1" indent="0" algn="just">
              <a:lnSpc>
                <a:spcPct val="100000"/>
              </a:lnSpc>
              <a:spcBef>
                <a:spcPts val="0"/>
              </a:spcBef>
              <a:spcAft>
                <a:spcPts val="400"/>
              </a:spcAft>
              <a:buFont typeface="Courier New" panose="02000803040000020004" pitchFamily="50" charset="0"/>
              <a:buChar char="o"/>
            </a:pPr>
            <a:r>
              <a:rPr lang="el-GR" sz="1800" dirty="0">
                <a:solidFill>
                  <a:srgbClr val="000000"/>
                </a:solidFill>
                <a:latin typeface="Aptos"/>
                <a:cs typeface="Courier New"/>
              </a:rPr>
              <a:t>EDRA</a:t>
            </a:r>
            <a:r>
              <a:rPr lang="el-GR" sz="1800" dirty="0">
                <a:solidFill>
                  <a:srgbClr val="000000"/>
                </a:solidFill>
                <a:latin typeface="Aptos"/>
              </a:rPr>
              <a:t> correctly gave priority to patients with a more serious condition.</a:t>
            </a:r>
            <a:endParaRPr lang="el-GR" sz="1800" dirty="0"/>
          </a:p>
          <a:p>
            <a:pPr lvl="1" indent="0" algn="just">
              <a:lnSpc>
                <a:spcPct val="100000"/>
              </a:lnSpc>
              <a:spcBef>
                <a:spcPts val="0"/>
              </a:spcBef>
              <a:spcAft>
                <a:spcPts val="400"/>
              </a:spcAft>
              <a:buFont typeface="Courier New" panose="02000803040000020004" pitchFamily="50" charset="0"/>
              <a:buChar char="o"/>
            </a:pPr>
            <a:r>
              <a:rPr lang="el-GR" sz="1800" dirty="0">
                <a:solidFill>
                  <a:srgbClr val="000000"/>
                </a:solidFill>
                <a:latin typeface="Aptos"/>
                <a:cs typeface="Courier New"/>
              </a:rPr>
              <a:t>EDRA</a:t>
            </a:r>
            <a:r>
              <a:rPr lang="el-GR" sz="1800" dirty="0">
                <a:solidFill>
                  <a:srgbClr val="000000"/>
                </a:solidFill>
                <a:latin typeface="Aptos"/>
              </a:rPr>
              <a:t> computation time was reasonable (less than </a:t>
            </a:r>
            <a:r>
              <a:rPr lang="el-GR" sz="1800" b="1" dirty="0">
                <a:solidFill>
                  <a:srgbClr val="000000"/>
                </a:solidFill>
                <a:latin typeface="Aptos"/>
              </a:rPr>
              <a:t>one minute per 3 patients</a:t>
            </a:r>
            <a:r>
              <a:rPr lang="el-GR" sz="1800" dirty="0">
                <a:solidFill>
                  <a:srgbClr val="000000"/>
                </a:solidFill>
                <a:latin typeface="Aptos"/>
              </a:rPr>
              <a:t>)</a:t>
            </a:r>
            <a:endParaRPr lang="en-US" sz="1800" dirty="0">
              <a:solidFill>
                <a:srgbClr val="000000"/>
              </a:solidFill>
              <a:latin typeface="Aptos"/>
            </a:endParaRPr>
          </a:p>
          <a:p>
            <a:pPr lvl="1" indent="0" algn="just">
              <a:lnSpc>
                <a:spcPct val="100000"/>
              </a:lnSpc>
              <a:spcBef>
                <a:spcPts val="0"/>
              </a:spcBef>
              <a:spcAft>
                <a:spcPts val="400"/>
              </a:spcAft>
              <a:buNone/>
            </a:pPr>
            <a:endParaRPr lang="en-US" sz="1800" dirty="0">
              <a:solidFill>
                <a:srgbClr val="000000"/>
              </a:solidFill>
              <a:latin typeface="Aptos"/>
            </a:endParaRPr>
          </a:p>
        </p:txBody>
      </p:sp>
      <p:pic>
        <p:nvPicPr>
          <p:cNvPr id="4" name="Εικόνα 3" descr="Εικόνα που περιέχει στιγμιότυπο οθόνης, κείμενο, γράφημα, διάγραμμα&#10;&#10;Περιγραφή που δημιουργήθηκε αυτόματα">
            <a:extLst>
              <a:ext uri="{FF2B5EF4-FFF2-40B4-BE49-F238E27FC236}">
                <a16:creationId xmlns:a16="http://schemas.microsoft.com/office/drawing/2014/main" id="{C9A4CCB6-93E1-3177-073A-0955A68C1FD4}"/>
              </a:ext>
            </a:extLst>
          </p:cNvPr>
          <p:cNvPicPr>
            <a:picLocks noChangeAspect="1"/>
          </p:cNvPicPr>
          <p:nvPr/>
        </p:nvPicPr>
        <p:blipFill>
          <a:blip r:embed="rId2"/>
          <a:stretch>
            <a:fillRect/>
          </a:stretch>
        </p:blipFill>
        <p:spPr>
          <a:xfrm>
            <a:off x="8398564" y="4171949"/>
            <a:ext cx="3793435" cy="2538254"/>
          </a:xfrm>
          <a:prstGeom prst="rect">
            <a:avLst/>
          </a:prstGeom>
        </p:spPr>
      </p:pic>
      <p:pic>
        <p:nvPicPr>
          <p:cNvPr id="10" name="Picture 9">
            <a:extLst>
              <a:ext uri="{FF2B5EF4-FFF2-40B4-BE49-F238E27FC236}">
                <a16:creationId xmlns:a16="http://schemas.microsoft.com/office/drawing/2014/main" id="{EACEBA8C-784B-0B80-64D4-3383E6C45F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5817" y="6158756"/>
            <a:ext cx="1333702" cy="551447"/>
          </a:xfrm>
          <a:prstGeom prst="rect">
            <a:avLst/>
          </a:prstGeom>
          <a:ln>
            <a:noFill/>
          </a:ln>
        </p:spPr>
      </p:pic>
      <p:sp>
        <p:nvSpPr>
          <p:cNvPr id="7" name="TextBox 6">
            <a:extLst>
              <a:ext uri="{FF2B5EF4-FFF2-40B4-BE49-F238E27FC236}">
                <a16:creationId xmlns:a16="http://schemas.microsoft.com/office/drawing/2014/main" id="{81A9C5E5-455F-9439-1D70-C8848EF307F8}"/>
              </a:ext>
            </a:extLst>
          </p:cNvPr>
          <p:cNvSpPr txBox="1"/>
          <p:nvPr/>
        </p:nvSpPr>
        <p:spPr>
          <a:xfrm>
            <a:off x="345385" y="3390048"/>
            <a:ext cx="6097656" cy="2728952"/>
          </a:xfrm>
          <a:prstGeom prst="rect">
            <a:avLst/>
          </a:prstGeom>
          <a:noFill/>
        </p:spPr>
        <p:txBody>
          <a:bodyPr wrap="square">
            <a:spAutoFit/>
          </a:bodyPr>
          <a:lstStyle/>
          <a:p>
            <a:pPr marL="228600" algn="just">
              <a:spcAft>
                <a:spcPts val="400"/>
              </a:spcAft>
              <a:buClr>
                <a:schemeClr val="accent3"/>
              </a:buClr>
            </a:pPr>
            <a:r>
              <a:rPr lang="es-ES" sz="2400" b="1" dirty="0" err="1">
                <a:solidFill>
                  <a:schemeClr val="accent4"/>
                </a:solidFill>
                <a:latin typeface="+mj-lt"/>
                <a:ea typeface="+mj-ea"/>
                <a:cs typeface="+mj-cs"/>
              </a:rPr>
              <a:t>VitalAI</a:t>
            </a:r>
            <a:r>
              <a:rPr lang="es-ES" sz="2400" b="1" dirty="0">
                <a:solidFill>
                  <a:schemeClr val="accent4"/>
                </a:solidFill>
                <a:latin typeface="+mj-lt"/>
                <a:ea typeface="+mj-ea"/>
                <a:cs typeface="+mj-cs"/>
              </a:rPr>
              <a:t>:</a:t>
            </a:r>
          </a:p>
          <a:p>
            <a:pPr marL="228600" indent="-228600" algn="just">
              <a:buFont typeface="Arial"/>
              <a:buChar char="•"/>
            </a:pPr>
            <a:r>
              <a:rPr lang="es-ES" dirty="0" err="1">
                <a:latin typeface="Aptos"/>
              </a:rPr>
              <a:t>Predictions</a:t>
            </a:r>
            <a:r>
              <a:rPr lang="es-ES" dirty="0">
                <a:latin typeface="Aptos"/>
              </a:rPr>
              <a:t> </a:t>
            </a:r>
            <a:r>
              <a:rPr lang="es-ES" dirty="0" err="1">
                <a:latin typeface="Aptos"/>
              </a:rPr>
              <a:t>on</a:t>
            </a:r>
            <a:r>
              <a:rPr lang="es-ES" dirty="0">
                <a:latin typeface="Aptos"/>
              </a:rPr>
              <a:t> </a:t>
            </a:r>
            <a:r>
              <a:rPr lang="es-ES" dirty="0" err="1">
                <a:latin typeface="Aptos"/>
              </a:rPr>
              <a:t>the</a:t>
            </a:r>
            <a:r>
              <a:rPr lang="es-ES" dirty="0">
                <a:latin typeface="Aptos"/>
              </a:rPr>
              <a:t> </a:t>
            </a:r>
            <a:r>
              <a:rPr lang="es-ES" dirty="0" err="1">
                <a:latin typeface="Aptos"/>
              </a:rPr>
              <a:t>probability</a:t>
            </a:r>
            <a:r>
              <a:rPr lang="es-ES" dirty="0">
                <a:latin typeface="Aptos"/>
              </a:rPr>
              <a:t> </a:t>
            </a:r>
            <a:r>
              <a:rPr lang="es-ES" dirty="0" err="1">
                <a:latin typeface="Aptos"/>
              </a:rPr>
              <a:t>of</a:t>
            </a:r>
            <a:r>
              <a:rPr lang="es-ES" dirty="0">
                <a:latin typeface="Aptos"/>
              </a:rPr>
              <a:t> </a:t>
            </a:r>
            <a:r>
              <a:rPr lang="es-ES" dirty="0" err="1">
                <a:latin typeface="Aptos"/>
              </a:rPr>
              <a:t>survival</a:t>
            </a:r>
            <a:r>
              <a:rPr lang="es-ES" dirty="0">
                <a:latin typeface="Aptos"/>
              </a:rPr>
              <a:t> </a:t>
            </a:r>
            <a:r>
              <a:rPr lang="es-ES" dirty="0" err="1">
                <a:latin typeface="Aptos"/>
              </a:rPr>
              <a:t>of</a:t>
            </a:r>
            <a:r>
              <a:rPr lang="es-ES" dirty="0">
                <a:latin typeface="Aptos"/>
              </a:rPr>
              <a:t> </a:t>
            </a:r>
            <a:r>
              <a:rPr lang="es-ES" dirty="0" err="1">
                <a:latin typeface="Aptos"/>
              </a:rPr>
              <a:t>patients</a:t>
            </a:r>
            <a:r>
              <a:rPr lang="es-ES" dirty="0">
                <a:latin typeface="Aptos"/>
              </a:rPr>
              <a:t> </a:t>
            </a:r>
            <a:r>
              <a:rPr lang="es-ES" dirty="0" err="1">
                <a:latin typeface="Aptos"/>
              </a:rPr>
              <a:t>based</a:t>
            </a:r>
            <a:r>
              <a:rPr lang="es-ES" dirty="0">
                <a:latin typeface="Aptos"/>
              </a:rPr>
              <a:t> </a:t>
            </a:r>
            <a:r>
              <a:rPr lang="es-ES" dirty="0" err="1">
                <a:latin typeface="Aptos"/>
              </a:rPr>
              <a:t>on</a:t>
            </a:r>
            <a:r>
              <a:rPr lang="es-ES" dirty="0">
                <a:latin typeface="Aptos"/>
              </a:rPr>
              <a:t> ML </a:t>
            </a:r>
            <a:r>
              <a:rPr lang="es-ES" dirty="0" err="1">
                <a:latin typeface="Aptos"/>
              </a:rPr>
              <a:t>algorithms</a:t>
            </a:r>
            <a:r>
              <a:rPr lang="es-ES" dirty="0">
                <a:latin typeface="Aptos"/>
              </a:rPr>
              <a:t> and </a:t>
            </a:r>
            <a:r>
              <a:rPr lang="es-ES" dirty="0" err="1">
                <a:latin typeface="Aptos"/>
              </a:rPr>
              <a:t>ranks</a:t>
            </a:r>
            <a:r>
              <a:rPr lang="es-ES" dirty="0">
                <a:latin typeface="Aptos"/>
              </a:rPr>
              <a:t> </a:t>
            </a:r>
            <a:r>
              <a:rPr lang="es-ES" dirty="0" err="1">
                <a:latin typeface="Aptos"/>
              </a:rPr>
              <a:t>from</a:t>
            </a:r>
            <a:r>
              <a:rPr lang="es-ES" dirty="0">
                <a:latin typeface="Aptos"/>
              </a:rPr>
              <a:t> </a:t>
            </a:r>
            <a:r>
              <a:rPr lang="es-ES" dirty="0" err="1">
                <a:latin typeface="Aptos"/>
              </a:rPr>
              <a:t>most</a:t>
            </a:r>
            <a:r>
              <a:rPr lang="es-ES" dirty="0">
                <a:latin typeface="Aptos"/>
              </a:rPr>
              <a:t> </a:t>
            </a:r>
            <a:r>
              <a:rPr lang="es-ES" dirty="0" err="1">
                <a:latin typeface="Aptos"/>
              </a:rPr>
              <a:t>to</a:t>
            </a:r>
            <a:r>
              <a:rPr lang="es-ES" dirty="0">
                <a:latin typeface="Aptos"/>
              </a:rPr>
              <a:t> </a:t>
            </a:r>
            <a:r>
              <a:rPr lang="es-ES" dirty="0" err="1">
                <a:latin typeface="Aptos"/>
              </a:rPr>
              <a:t>least</a:t>
            </a:r>
            <a:r>
              <a:rPr lang="es-ES" dirty="0">
                <a:latin typeface="Aptos"/>
              </a:rPr>
              <a:t> </a:t>
            </a:r>
            <a:r>
              <a:rPr lang="es-ES" dirty="0" err="1">
                <a:latin typeface="Aptos"/>
              </a:rPr>
              <a:t>critical</a:t>
            </a:r>
            <a:r>
              <a:rPr lang="es-ES" dirty="0">
                <a:latin typeface="Aptos"/>
              </a:rPr>
              <a:t> </a:t>
            </a:r>
            <a:r>
              <a:rPr lang="es-ES" dirty="0" err="1">
                <a:latin typeface="Aptos"/>
              </a:rPr>
              <a:t>patient</a:t>
            </a:r>
            <a:r>
              <a:rPr lang="es-ES" dirty="0">
                <a:latin typeface="Aptos"/>
              </a:rPr>
              <a:t>.</a:t>
            </a:r>
            <a:endParaRPr lang="es-ES" dirty="0"/>
          </a:p>
          <a:p>
            <a:pPr marL="228600" indent="-228600" algn="just">
              <a:buFont typeface="Arial"/>
              <a:buChar char="•"/>
            </a:pPr>
            <a:r>
              <a:rPr lang="es-ES" b="1" dirty="0" err="1">
                <a:latin typeface="Aptos"/>
              </a:rPr>
              <a:t>During</a:t>
            </a:r>
            <a:r>
              <a:rPr lang="es-ES" b="1" dirty="0">
                <a:latin typeface="Aptos"/>
              </a:rPr>
              <a:t> FSX2:</a:t>
            </a:r>
          </a:p>
          <a:p>
            <a:pPr marL="685800" indent="-228600" algn="just">
              <a:buFont typeface="Courier New"/>
              <a:buChar char="o"/>
            </a:pPr>
            <a:r>
              <a:rPr lang="es-ES" dirty="0" err="1">
                <a:latin typeface="Aptos"/>
              </a:rPr>
              <a:t>VitalAI</a:t>
            </a:r>
            <a:r>
              <a:rPr lang="es-ES" dirty="0">
                <a:latin typeface="Aptos"/>
              </a:rPr>
              <a:t> </a:t>
            </a:r>
            <a:r>
              <a:rPr lang="es-ES" dirty="0" err="1">
                <a:latin typeface="Aptos"/>
              </a:rPr>
              <a:t>managed</a:t>
            </a:r>
            <a:r>
              <a:rPr lang="es-ES" dirty="0">
                <a:latin typeface="Aptos"/>
              </a:rPr>
              <a:t> </a:t>
            </a:r>
            <a:r>
              <a:rPr lang="es-ES" dirty="0" err="1">
                <a:latin typeface="Aptos"/>
              </a:rPr>
              <a:t>to</a:t>
            </a:r>
            <a:r>
              <a:rPr lang="es-ES" dirty="0">
                <a:latin typeface="Aptos"/>
              </a:rPr>
              <a:t> </a:t>
            </a:r>
            <a:r>
              <a:rPr lang="es-ES" dirty="0" err="1">
                <a:latin typeface="Aptos"/>
              </a:rPr>
              <a:t>handle</a:t>
            </a:r>
            <a:r>
              <a:rPr lang="es-ES" dirty="0">
                <a:latin typeface="Aptos"/>
              </a:rPr>
              <a:t> </a:t>
            </a:r>
            <a:r>
              <a:rPr lang="es-ES" dirty="0" err="1">
                <a:latin typeface="Aptos"/>
              </a:rPr>
              <a:t>the</a:t>
            </a:r>
            <a:r>
              <a:rPr lang="es-ES" dirty="0">
                <a:latin typeface="Aptos"/>
              </a:rPr>
              <a:t> </a:t>
            </a:r>
            <a:r>
              <a:rPr lang="es-ES" dirty="0" err="1">
                <a:latin typeface="Aptos"/>
              </a:rPr>
              <a:t>predictions</a:t>
            </a:r>
            <a:r>
              <a:rPr lang="es-ES" dirty="0">
                <a:latin typeface="Aptos"/>
              </a:rPr>
              <a:t> </a:t>
            </a:r>
            <a:r>
              <a:rPr lang="es-ES" dirty="0" err="1">
                <a:latin typeface="Aptos"/>
              </a:rPr>
              <a:t>of</a:t>
            </a:r>
            <a:r>
              <a:rPr lang="es-ES" dirty="0">
                <a:latin typeface="Aptos"/>
              </a:rPr>
              <a:t> </a:t>
            </a:r>
            <a:r>
              <a:rPr lang="es-ES" dirty="0" err="1">
                <a:latin typeface="Aptos"/>
              </a:rPr>
              <a:t>approximately</a:t>
            </a:r>
            <a:r>
              <a:rPr lang="es-ES" dirty="0">
                <a:latin typeface="Aptos"/>
              </a:rPr>
              <a:t> 60 </a:t>
            </a:r>
            <a:r>
              <a:rPr lang="es-ES" dirty="0" err="1">
                <a:latin typeface="Aptos"/>
              </a:rPr>
              <a:t>victims</a:t>
            </a:r>
            <a:r>
              <a:rPr lang="es-ES" dirty="0">
                <a:solidFill>
                  <a:srgbClr val="0070C0"/>
                </a:solidFill>
                <a:latin typeface="Aptos"/>
              </a:rPr>
              <a:t> </a:t>
            </a:r>
            <a:r>
              <a:rPr lang="es-ES" dirty="0">
                <a:latin typeface="Aptos"/>
              </a:rPr>
              <a:t>at once</a:t>
            </a:r>
          </a:p>
          <a:p>
            <a:pPr marL="685800" indent="-228600" algn="just">
              <a:buFont typeface="Courier New"/>
              <a:buChar char="o"/>
            </a:pPr>
            <a:r>
              <a:rPr lang="es-ES" dirty="0" err="1">
                <a:latin typeface="Aptos"/>
              </a:rPr>
              <a:t>Predictions</a:t>
            </a:r>
            <a:r>
              <a:rPr lang="es-ES" dirty="0">
                <a:latin typeface="Aptos"/>
              </a:rPr>
              <a:t> </a:t>
            </a:r>
            <a:r>
              <a:rPr lang="es-ES" dirty="0" err="1">
                <a:latin typeface="Aptos"/>
              </a:rPr>
              <a:t>for</a:t>
            </a:r>
            <a:r>
              <a:rPr lang="es-ES" dirty="0">
                <a:latin typeface="Aptos"/>
              </a:rPr>
              <a:t> </a:t>
            </a:r>
            <a:r>
              <a:rPr lang="es-ES" dirty="0" err="1">
                <a:latin typeface="Aptos"/>
              </a:rPr>
              <a:t>casualties</a:t>
            </a:r>
            <a:r>
              <a:rPr lang="es-ES" dirty="0">
                <a:latin typeface="Aptos"/>
              </a:rPr>
              <a:t> </a:t>
            </a:r>
            <a:r>
              <a:rPr lang="es-ES" dirty="0" err="1">
                <a:latin typeface="Aptos"/>
              </a:rPr>
              <a:t>were</a:t>
            </a:r>
            <a:r>
              <a:rPr lang="es-ES" dirty="0">
                <a:latin typeface="Aptos"/>
              </a:rPr>
              <a:t> </a:t>
            </a:r>
            <a:r>
              <a:rPr lang="es-ES" dirty="0" err="1">
                <a:latin typeface="Aptos"/>
              </a:rPr>
              <a:t>made</a:t>
            </a:r>
            <a:r>
              <a:rPr lang="es-ES" dirty="0">
                <a:latin typeface="Aptos"/>
              </a:rPr>
              <a:t> in </a:t>
            </a:r>
            <a:r>
              <a:rPr lang="es-ES" dirty="0" err="1">
                <a:latin typeface="Aptos"/>
              </a:rPr>
              <a:t>an</a:t>
            </a:r>
            <a:r>
              <a:rPr lang="es-ES" dirty="0">
                <a:latin typeface="Aptos"/>
              </a:rPr>
              <a:t> </a:t>
            </a:r>
            <a:r>
              <a:rPr lang="es-ES" dirty="0" err="1">
                <a:latin typeface="Aptos"/>
              </a:rPr>
              <a:t>efficient</a:t>
            </a:r>
            <a:r>
              <a:rPr lang="es-ES" dirty="0">
                <a:latin typeface="Aptos"/>
              </a:rPr>
              <a:t> </a:t>
            </a:r>
            <a:r>
              <a:rPr lang="es-ES" dirty="0" err="1">
                <a:latin typeface="Aptos"/>
              </a:rPr>
              <a:t>computational</a:t>
            </a:r>
            <a:r>
              <a:rPr lang="es-ES" dirty="0">
                <a:latin typeface="Aptos"/>
              </a:rPr>
              <a:t> </a:t>
            </a:r>
            <a:r>
              <a:rPr lang="es-ES" dirty="0" err="1">
                <a:latin typeface="Aptos"/>
              </a:rPr>
              <a:t>timeframe</a:t>
            </a:r>
            <a:r>
              <a:rPr lang="es-ES" dirty="0">
                <a:latin typeface="Aptos"/>
              </a:rPr>
              <a:t> (</a:t>
            </a:r>
            <a:r>
              <a:rPr lang="es-ES" dirty="0" err="1">
                <a:latin typeface="Aptos"/>
              </a:rPr>
              <a:t>less</a:t>
            </a:r>
            <a:r>
              <a:rPr lang="es-ES" dirty="0">
                <a:latin typeface="Aptos"/>
              </a:rPr>
              <a:t> </a:t>
            </a:r>
            <a:r>
              <a:rPr lang="es-ES" dirty="0" err="1">
                <a:latin typeface="Aptos"/>
              </a:rPr>
              <a:t>than</a:t>
            </a:r>
            <a:r>
              <a:rPr lang="es-ES" dirty="0">
                <a:latin typeface="Aptos"/>
              </a:rPr>
              <a:t> </a:t>
            </a:r>
            <a:r>
              <a:rPr lang="es-ES" dirty="0" err="1">
                <a:latin typeface="Aptos"/>
              </a:rPr>
              <a:t>one</a:t>
            </a:r>
            <a:r>
              <a:rPr lang="es-ES" dirty="0">
                <a:latin typeface="Aptos"/>
              </a:rPr>
              <a:t> minute)</a:t>
            </a:r>
            <a:endParaRPr lang="el-GR" dirty="0"/>
          </a:p>
        </p:txBody>
      </p:sp>
    </p:spTree>
    <p:extLst>
      <p:ext uri="{BB962C8B-B14F-4D97-AF65-F5344CB8AC3E}">
        <p14:creationId xmlns:p14="http://schemas.microsoft.com/office/powerpoint/2010/main" val="3975742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E77FD-E1FD-0126-F2F0-213D7AA1F07E}"/>
              </a:ext>
            </a:extLst>
          </p:cNvPr>
          <p:cNvSpPr>
            <a:spLocks noGrp="1"/>
          </p:cNvSpPr>
          <p:nvPr>
            <p:ph type="title"/>
          </p:nvPr>
        </p:nvSpPr>
        <p:spPr/>
        <p:txBody>
          <a:bodyPr/>
          <a:lstStyle/>
          <a:p>
            <a:r>
              <a:rPr lang="en-US" b="1" dirty="0"/>
              <a:t>EUNOMIA</a:t>
            </a:r>
            <a:endParaRPr lang="el-GR" dirty="0"/>
          </a:p>
        </p:txBody>
      </p:sp>
      <p:pic>
        <p:nvPicPr>
          <p:cNvPr id="4" name="Picture 3">
            <a:extLst>
              <a:ext uri="{FF2B5EF4-FFF2-40B4-BE49-F238E27FC236}">
                <a16:creationId xmlns:a16="http://schemas.microsoft.com/office/drawing/2014/main" id="{585AF19E-5137-15F1-FB07-D4534F5D2B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1988" y="33814"/>
            <a:ext cx="3010450" cy="2684016"/>
          </a:xfrm>
          <a:prstGeom prst="rect">
            <a:avLst/>
          </a:prstGeom>
        </p:spPr>
      </p:pic>
      <p:sp>
        <p:nvSpPr>
          <p:cNvPr id="5" name="Rectangle 4">
            <a:extLst>
              <a:ext uri="{FF2B5EF4-FFF2-40B4-BE49-F238E27FC236}">
                <a16:creationId xmlns:a16="http://schemas.microsoft.com/office/drawing/2014/main" id="{8DEDA9D5-5DAB-DFDF-D0B9-47F8637D12D1}"/>
              </a:ext>
            </a:extLst>
          </p:cNvPr>
          <p:cNvSpPr/>
          <p:nvPr/>
        </p:nvSpPr>
        <p:spPr>
          <a:xfrm>
            <a:off x="309562" y="873479"/>
            <a:ext cx="6977929" cy="158120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50000"/>
              </a:lnSpc>
              <a:buFont typeface="Arial" pitchFamily="34" charset="0"/>
              <a:buChar char="•"/>
            </a:pPr>
            <a:r>
              <a:rPr lang="en-GB" sz="1600" dirty="0"/>
              <a:t>D</a:t>
            </a:r>
            <a:r>
              <a:rPr lang="en-US" sz="1600" dirty="0" err="1"/>
              <a:t>ecision</a:t>
            </a:r>
            <a:r>
              <a:rPr lang="en-US" sz="1600" dirty="0"/>
              <a:t>-support tool. </a:t>
            </a:r>
          </a:p>
          <a:p>
            <a:pPr marL="285750" indent="-285750">
              <a:lnSpc>
                <a:spcPct val="150000"/>
              </a:lnSpc>
              <a:buFont typeface="Arial" pitchFamily="34" charset="0"/>
              <a:buChar char="•"/>
            </a:pPr>
            <a:r>
              <a:rPr lang="en-US" sz="1600" dirty="0"/>
              <a:t>It derives the optimal victim transportation plan (i.e. who, when and where)</a:t>
            </a:r>
            <a:r>
              <a:rPr lang="el-GR" sz="1600" dirty="0"/>
              <a:t>.</a:t>
            </a:r>
            <a:r>
              <a:rPr lang="en-US" sz="1600" dirty="0"/>
              <a:t> </a:t>
            </a:r>
          </a:p>
          <a:p>
            <a:pPr marL="285750" indent="-285750">
              <a:lnSpc>
                <a:spcPct val="150000"/>
              </a:lnSpc>
              <a:buFont typeface="Arial" pitchFamily="34" charset="0"/>
              <a:buChar char="•"/>
            </a:pPr>
            <a:r>
              <a:rPr lang="en-US" sz="1600" dirty="0"/>
              <a:t>B</a:t>
            </a:r>
            <a:r>
              <a:rPr lang="en-GB" sz="1600" dirty="0" err="1">
                <a:cs typeface="Arial"/>
              </a:rPr>
              <a:t>ack</a:t>
            </a:r>
            <a:r>
              <a:rPr lang="en-GB" sz="1600" dirty="0">
                <a:cs typeface="Arial"/>
              </a:rPr>
              <a:t>-end component that operates at the Control </a:t>
            </a:r>
            <a:r>
              <a:rPr lang="en-GB" sz="1600" dirty="0" err="1">
                <a:cs typeface="Arial"/>
              </a:rPr>
              <a:t>Center</a:t>
            </a:r>
            <a:r>
              <a:rPr lang="en-GB" sz="1600" dirty="0">
                <a:cs typeface="Arial"/>
              </a:rPr>
              <a:t>.</a:t>
            </a:r>
            <a:endParaRPr lang="en-US" dirty="0"/>
          </a:p>
        </p:txBody>
      </p:sp>
      <p:pic>
        <p:nvPicPr>
          <p:cNvPr id="6" name="table">
            <a:extLst>
              <a:ext uri="{FF2B5EF4-FFF2-40B4-BE49-F238E27FC236}">
                <a16:creationId xmlns:a16="http://schemas.microsoft.com/office/drawing/2014/main" id="{1BB8E48E-506E-7E58-5699-99E693CC0BE6}"/>
              </a:ext>
            </a:extLst>
          </p:cNvPr>
          <p:cNvPicPr>
            <a:picLocks noChangeAspect="1"/>
          </p:cNvPicPr>
          <p:nvPr/>
        </p:nvPicPr>
        <p:blipFill>
          <a:blip r:embed="rId3"/>
          <a:stretch>
            <a:fillRect/>
          </a:stretch>
        </p:blipFill>
        <p:spPr>
          <a:xfrm>
            <a:off x="400771" y="3019298"/>
            <a:ext cx="4701309" cy="2021840"/>
          </a:xfrm>
          <a:prstGeom prst="rect">
            <a:avLst/>
          </a:prstGeom>
        </p:spPr>
      </p:pic>
      <p:sp>
        <p:nvSpPr>
          <p:cNvPr id="7" name="Rectangle 6">
            <a:extLst>
              <a:ext uri="{FF2B5EF4-FFF2-40B4-BE49-F238E27FC236}">
                <a16:creationId xmlns:a16="http://schemas.microsoft.com/office/drawing/2014/main" id="{DB2ED14B-AFA5-6A9E-A1AA-26F290C00C04}"/>
              </a:ext>
            </a:extLst>
          </p:cNvPr>
          <p:cNvSpPr/>
          <p:nvPr/>
        </p:nvSpPr>
        <p:spPr>
          <a:xfrm>
            <a:off x="309562" y="2646337"/>
            <a:ext cx="2779031"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cs typeface="Arial"/>
              </a:rPr>
              <a:t>FSX2’s performance metrics</a:t>
            </a:r>
            <a:endParaRPr lang="el-GR" dirty="0"/>
          </a:p>
        </p:txBody>
      </p:sp>
      <p:sp>
        <p:nvSpPr>
          <p:cNvPr id="8" name="Rectangle 7">
            <a:extLst>
              <a:ext uri="{FF2B5EF4-FFF2-40B4-BE49-F238E27FC236}">
                <a16:creationId xmlns:a16="http://schemas.microsoft.com/office/drawing/2014/main" id="{6100FC14-5DBA-9E7D-2E7E-E24CB5324740}"/>
              </a:ext>
            </a:extLst>
          </p:cNvPr>
          <p:cNvSpPr/>
          <p:nvPr/>
        </p:nvSpPr>
        <p:spPr>
          <a:xfrm>
            <a:off x="369973" y="5130560"/>
            <a:ext cx="4701309"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GB" sz="1600" i="1" dirty="0">
                <a:cs typeface="Arial"/>
              </a:rPr>
              <a:t>* 12 ambulances were used to transfer the victims to 4 hospitals that were 27 to 41 min away from the MCI point</a:t>
            </a:r>
            <a:endParaRPr lang="el-GR" sz="1600" i="1" dirty="0"/>
          </a:p>
        </p:txBody>
      </p:sp>
      <p:grpSp>
        <p:nvGrpSpPr>
          <p:cNvPr id="9" name="Group 8">
            <a:extLst>
              <a:ext uri="{FF2B5EF4-FFF2-40B4-BE49-F238E27FC236}">
                <a16:creationId xmlns:a16="http://schemas.microsoft.com/office/drawing/2014/main" id="{7B6500DB-B52A-6700-2BDA-5D827DE0A361}"/>
              </a:ext>
            </a:extLst>
          </p:cNvPr>
          <p:cNvGrpSpPr/>
          <p:nvPr/>
        </p:nvGrpSpPr>
        <p:grpSpPr>
          <a:xfrm>
            <a:off x="5359593" y="5767334"/>
            <a:ext cx="1819614" cy="1080000"/>
            <a:chOff x="3115156" y="4226733"/>
            <a:chExt cx="1819614" cy="1080000"/>
          </a:xfrm>
        </p:grpSpPr>
        <p:sp>
          <p:nvSpPr>
            <p:cNvPr id="10" name="Rectangle 9">
              <a:extLst>
                <a:ext uri="{FF2B5EF4-FFF2-40B4-BE49-F238E27FC236}">
                  <a16:creationId xmlns:a16="http://schemas.microsoft.com/office/drawing/2014/main" id="{32AD1FF9-946A-E889-D2C8-8CAE4E28FEEB}"/>
                </a:ext>
              </a:extLst>
            </p:cNvPr>
            <p:cNvSpPr/>
            <p:nvPr/>
          </p:nvSpPr>
          <p:spPr>
            <a:xfrm>
              <a:off x="3115156" y="4226733"/>
              <a:ext cx="1819614"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11" name="Group 10">
              <a:extLst>
                <a:ext uri="{FF2B5EF4-FFF2-40B4-BE49-F238E27FC236}">
                  <a16:creationId xmlns:a16="http://schemas.microsoft.com/office/drawing/2014/main" id="{68CC1D46-36A7-5E9D-C9B1-FEFD8D966F5F}"/>
                </a:ext>
              </a:extLst>
            </p:cNvPr>
            <p:cNvGrpSpPr/>
            <p:nvPr/>
          </p:nvGrpSpPr>
          <p:grpSpPr>
            <a:xfrm>
              <a:off x="3224760" y="4365919"/>
              <a:ext cx="1583703" cy="791852"/>
              <a:chOff x="2965028" y="3857594"/>
              <a:chExt cx="1583703" cy="791852"/>
            </a:xfrm>
          </p:grpSpPr>
          <p:sp>
            <p:nvSpPr>
              <p:cNvPr id="12" name="Rectangle 11">
                <a:extLst>
                  <a:ext uri="{FF2B5EF4-FFF2-40B4-BE49-F238E27FC236}">
                    <a16:creationId xmlns:a16="http://schemas.microsoft.com/office/drawing/2014/main" id="{AA6988C1-DB5D-A8ED-CD43-83E5E0F61E82}"/>
                  </a:ext>
                </a:extLst>
              </p:cNvPr>
              <p:cNvSpPr/>
              <p:nvPr/>
            </p:nvSpPr>
            <p:spPr>
              <a:xfrm>
                <a:off x="2965028" y="3857594"/>
                <a:ext cx="1583703" cy="79185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13" name="Picture 12" descr="Text&#10;&#10;Description automatically generated">
                <a:extLst>
                  <a:ext uri="{FF2B5EF4-FFF2-40B4-BE49-F238E27FC236}">
                    <a16:creationId xmlns:a16="http://schemas.microsoft.com/office/drawing/2014/main" id="{BA9F1A43-92DD-3EBF-BDF5-0E413D5B7B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3360" y="4084046"/>
                <a:ext cx="1507038" cy="444654"/>
              </a:xfrm>
              <a:prstGeom prst="rect">
                <a:avLst/>
              </a:prstGeom>
              <a:ln>
                <a:noFill/>
              </a:ln>
            </p:spPr>
          </p:pic>
          <p:pic>
            <p:nvPicPr>
              <p:cNvPr id="14" name="Picture 13" descr="Logo&#10;&#10;Description automatically generated">
                <a:extLst>
                  <a:ext uri="{FF2B5EF4-FFF2-40B4-BE49-F238E27FC236}">
                    <a16:creationId xmlns:a16="http://schemas.microsoft.com/office/drawing/2014/main" id="{DEBDC5CF-336F-70DA-B3F7-CB743B46A7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0531" y="3912631"/>
                <a:ext cx="415923" cy="314492"/>
              </a:xfrm>
              <a:prstGeom prst="rect">
                <a:avLst/>
              </a:prstGeom>
              <a:ln>
                <a:noFill/>
              </a:ln>
            </p:spPr>
          </p:pic>
        </p:grpSp>
      </p:grpSp>
      <p:pic>
        <p:nvPicPr>
          <p:cNvPr id="3" name="Picture 2">
            <a:extLst>
              <a:ext uri="{FF2B5EF4-FFF2-40B4-BE49-F238E27FC236}">
                <a16:creationId xmlns:a16="http://schemas.microsoft.com/office/drawing/2014/main" id="{5DF1CA5D-B3EC-3BEA-6FEC-ECC6B64840F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6769" t="4691" r="28233" b="3062"/>
          <a:stretch/>
        </p:blipFill>
        <p:spPr bwMode="auto">
          <a:xfrm>
            <a:off x="10913167" y="5520322"/>
            <a:ext cx="1278833" cy="1327012"/>
          </a:xfrm>
          <a:prstGeom prst="rect">
            <a:avLst/>
          </a:prstGeom>
          <a:ln>
            <a:noFill/>
          </a:ln>
          <a:extLst>
            <a:ext uri="{53640926-AAD7-44D8-BBD7-CCE9431645EC}">
              <a14:shadowObscured xmlns:a14="http://schemas.microsoft.com/office/drawing/2010/main"/>
            </a:ext>
          </a:extLst>
        </p:spPr>
      </p:pic>
      <p:sp>
        <p:nvSpPr>
          <p:cNvPr id="16" name="TextBox 15">
            <a:extLst>
              <a:ext uri="{FF2B5EF4-FFF2-40B4-BE49-F238E27FC236}">
                <a16:creationId xmlns:a16="http://schemas.microsoft.com/office/drawing/2014/main" id="{F67A27B1-BAC6-AE29-896A-83E26889DC43}"/>
              </a:ext>
            </a:extLst>
          </p:cNvPr>
          <p:cNvSpPr txBox="1"/>
          <p:nvPr/>
        </p:nvSpPr>
        <p:spPr>
          <a:xfrm>
            <a:off x="5447344" y="2923629"/>
            <a:ext cx="6257066" cy="2715295"/>
          </a:xfrm>
          <a:prstGeom prst="rect">
            <a:avLst/>
          </a:prstGeom>
          <a:noFill/>
        </p:spPr>
        <p:txBody>
          <a:bodyPr wrap="square">
            <a:spAutoFit/>
          </a:bodyPr>
          <a:lstStyle/>
          <a:p>
            <a:pPr algn="just">
              <a:lnSpc>
                <a:spcPct val="107000"/>
              </a:lnSpc>
              <a:spcAft>
                <a:spcPts val="800"/>
              </a:spcAft>
            </a:pPr>
            <a:r>
              <a:rPr lang="en-GB" sz="1600" b="1" dirty="0">
                <a:effectLst/>
                <a:latin typeface="Calibri" panose="020F0502020204030204" pitchFamily="34" charset="0"/>
                <a:ea typeface="Nunito Sans" pitchFamily="2" charset="0"/>
                <a:cs typeface="Calibri" panose="020F0502020204030204" pitchFamily="34" charset="0"/>
              </a:rPr>
              <a:t>Recommendation Engine </a:t>
            </a:r>
            <a:r>
              <a:rPr lang="en-GB" sz="1600" dirty="0">
                <a:effectLst/>
                <a:latin typeface="Calibri" panose="020F0502020204030204" pitchFamily="34" charset="0"/>
                <a:ea typeface="Nunito Sans" pitchFamily="2" charset="0"/>
                <a:cs typeface="Calibri" panose="020F0502020204030204" pitchFamily="34" charset="0"/>
              </a:rPr>
              <a:t>is responsible </a:t>
            </a:r>
            <a:r>
              <a:rPr lang="en-GB" sz="1600" b="1" dirty="0">
                <a:effectLst/>
                <a:latin typeface="Calibri" panose="020F0502020204030204" pitchFamily="34" charset="0"/>
                <a:ea typeface="Nunito Sans" pitchFamily="2" charset="0"/>
                <a:cs typeface="Calibri" panose="020F0502020204030204" pitchFamily="34" charset="0"/>
              </a:rPr>
              <a:t>for analysing data </a:t>
            </a:r>
            <a:r>
              <a:rPr lang="en-GB" sz="1600" dirty="0">
                <a:effectLst/>
                <a:latin typeface="Calibri" panose="020F0502020204030204" pitchFamily="34" charset="0"/>
                <a:ea typeface="Nunito Sans" pitchFamily="2" charset="0"/>
                <a:cs typeface="Calibri" panose="020F0502020204030204" pitchFamily="34" charset="0"/>
              </a:rPr>
              <a:t>from other NIGHTINGALE components in order to </a:t>
            </a:r>
            <a:r>
              <a:rPr lang="en-GB" sz="1600" b="1" dirty="0">
                <a:effectLst/>
                <a:latin typeface="Calibri" panose="020F0502020204030204" pitchFamily="34" charset="0"/>
                <a:ea typeface="Nunito Sans" pitchFamily="2" charset="0"/>
                <a:cs typeface="Calibri" panose="020F0502020204030204" pitchFamily="34" charset="0"/>
              </a:rPr>
              <a:t>provide the respective alerts and recommendations to stakeholders</a:t>
            </a:r>
            <a:r>
              <a:rPr lang="en-GB" sz="1600" dirty="0">
                <a:effectLst/>
                <a:latin typeface="Calibri" panose="020F0502020204030204" pitchFamily="34" charset="0"/>
                <a:ea typeface="Nunito Sans" pitchFamily="2" charset="0"/>
                <a:cs typeface="Calibri" panose="020F0502020204030204" pitchFamily="34" charset="0"/>
              </a:rPr>
              <a:t>. The Recommendation Engine uses as an input the </a:t>
            </a:r>
            <a:r>
              <a:rPr lang="en-GB" sz="1600" b="1" dirty="0">
                <a:effectLst/>
                <a:latin typeface="Calibri" panose="020F0502020204030204" pitchFamily="34" charset="0"/>
                <a:ea typeface="Nunito Sans" pitchFamily="2" charset="0"/>
                <a:cs typeface="Calibri" panose="020F0502020204030204" pitchFamily="34" charset="0"/>
              </a:rPr>
              <a:t>medical health record inserted voluntarily by victims</a:t>
            </a:r>
            <a:r>
              <a:rPr lang="en-GB" sz="1600" dirty="0">
                <a:effectLst/>
                <a:latin typeface="Calibri" panose="020F0502020204030204" pitchFamily="34" charset="0"/>
                <a:ea typeface="Nunito Sans" pitchFamily="2" charset="0"/>
                <a:cs typeface="Calibri" panose="020F0502020204030204" pitchFamily="34" charset="0"/>
              </a:rPr>
              <a:t>, </a:t>
            </a:r>
            <a:r>
              <a:rPr lang="en-GB" sz="1600" b="1" dirty="0">
                <a:effectLst/>
                <a:latin typeface="Calibri" panose="020F0502020204030204" pitchFamily="34" charset="0"/>
                <a:ea typeface="Nunito Sans" pitchFamily="2" charset="0"/>
                <a:cs typeface="Calibri" panose="020F0502020204030204" pitchFamily="34" charset="0"/>
              </a:rPr>
              <a:t>demographics information</a:t>
            </a:r>
            <a:r>
              <a:rPr lang="en-GB" sz="1600" dirty="0">
                <a:effectLst/>
                <a:latin typeface="Calibri" panose="020F0502020204030204" pitchFamily="34" charset="0"/>
                <a:ea typeface="Nunito Sans" pitchFamily="2" charset="0"/>
                <a:cs typeface="Calibri" panose="020F0502020204030204" pitchFamily="34" charset="0"/>
              </a:rPr>
              <a:t>, </a:t>
            </a:r>
            <a:r>
              <a:rPr lang="en-GB" sz="1600" b="1" dirty="0">
                <a:effectLst/>
                <a:latin typeface="Calibri" panose="020F0502020204030204" pitchFamily="34" charset="0"/>
                <a:ea typeface="Nunito Sans" pitchFamily="2" charset="0"/>
                <a:cs typeface="Calibri" panose="020F0502020204030204" pitchFamily="34" charset="0"/>
              </a:rPr>
              <a:t>and interventions performed in the field</a:t>
            </a:r>
            <a:r>
              <a:rPr lang="en-GB" sz="1600" dirty="0">
                <a:effectLst/>
                <a:latin typeface="Calibri" panose="020F0502020204030204" pitchFamily="34" charset="0"/>
                <a:ea typeface="Nunito Sans" pitchFamily="2" charset="0"/>
                <a:cs typeface="Calibri" panose="020F0502020204030204" pitchFamily="34" charset="0"/>
              </a:rPr>
              <a:t>. The outputs of this process are sent to the Data Layer, and also saved in the Data Interoperable Lake as historical data. In order to provide relevant alerts and recommendations, Recommendation Engine utilizes respective expert reasoning algorithms and with the usage of relative technologies, provides useful information to assist decision-makers. </a:t>
            </a:r>
            <a:endParaRPr lang="el-GR" sz="1600" dirty="0">
              <a:effectLst/>
              <a:latin typeface="Calibri" panose="020F0502020204030204" pitchFamily="34" charset="0"/>
              <a:ea typeface="Nunito Sans" pitchFamily="2" charset="0"/>
              <a:cs typeface="Arial" panose="020B0604020202020204" pitchFamily="34" charset="0"/>
            </a:endParaRPr>
          </a:p>
        </p:txBody>
      </p:sp>
      <p:sp>
        <p:nvSpPr>
          <p:cNvPr id="17" name="TextBox 16">
            <a:extLst>
              <a:ext uri="{FF2B5EF4-FFF2-40B4-BE49-F238E27FC236}">
                <a16:creationId xmlns:a16="http://schemas.microsoft.com/office/drawing/2014/main" id="{6F91C26D-5C38-6862-2DDE-477E55C8B141}"/>
              </a:ext>
            </a:extLst>
          </p:cNvPr>
          <p:cNvSpPr txBox="1"/>
          <p:nvPr/>
        </p:nvSpPr>
        <p:spPr>
          <a:xfrm>
            <a:off x="5359593" y="2573026"/>
            <a:ext cx="8636000" cy="461665"/>
          </a:xfrm>
          <a:prstGeom prst="rect">
            <a:avLst/>
          </a:prstGeom>
          <a:noFill/>
        </p:spPr>
        <p:txBody>
          <a:bodyPr wrap="square">
            <a:spAutoFit/>
          </a:bodyPr>
          <a:lstStyle/>
          <a:p>
            <a:r>
              <a:rPr lang="en-US" sz="2400" b="1" dirty="0">
                <a:solidFill>
                  <a:schemeClr val="accent4"/>
                </a:solidFill>
                <a:latin typeface="+mj-lt"/>
                <a:ea typeface="+mj-ea"/>
                <a:cs typeface="+mj-cs"/>
              </a:rPr>
              <a:t>Recommendation engine:</a:t>
            </a:r>
            <a:endParaRPr lang="el-GR" sz="2400" b="1" dirty="0">
              <a:solidFill>
                <a:schemeClr val="accent4"/>
              </a:solidFill>
              <a:latin typeface="+mj-lt"/>
              <a:ea typeface="+mj-ea"/>
              <a:cs typeface="+mj-cs"/>
            </a:endParaRPr>
          </a:p>
        </p:txBody>
      </p:sp>
      <p:cxnSp>
        <p:nvCxnSpPr>
          <p:cNvPr id="19" name="Straight Connector 18">
            <a:extLst>
              <a:ext uri="{FF2B5EF4-FFF2-40B4-BE49-F238E27FC236}">
                <a16:creationId xmlns:a16="http://schemas.microsoft.com/office/drawing/2014/main" id="{71377498-E0AE-E64E-444E-F43D3F0E0078}"/>
              </a:ext>
            </a:extLst>
          </p:cNvPr>
          <p:cNvCxnSpPr/>
          <p:nvPr/>
        </p:nvCxnSpPr>
        <p:spPr>
          <a:xfrm>
            <a:off x="5328795" y="2626096"/>
            <a:ext cx="0" cy="382136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86F45F3-538E-DA05-8DCC-8D1EE788612F}"/>
              </a:ext>
            </a:extLst>
          </p:cNvPr>
          <p:cNvCxnSpPr>
            <a:cxnSpLocks/>
          </p:cNvCxnSpPr>
          <p:nvPr/>
        </p:nvCxnSpPr>
        <p:spPr>
          <a:xfrm>
            <a:off x="5328795" y="2602054"/>
            <a:ext cx="434879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89293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A7A62-3CA1-6AC1-24B4-A039490A6021}"/>
              </a:ext>
            </a:extLst>
          </p:cNvPr>
          <p:cNvSpPr>
            <a:spLocks noGrp="1"/>
          </p:cNvSpPr>
          <p:nvPr>
            <p:ph type="title"/>
          </p:nvPr>
        </p:nvSpPr>
        <p:spPr/>
        <p:txBody>
          <a:bodyPr>
            <a:normAutofit/>
          </a:bodyPr>
          <a:lstStyle/>
          <a:p>
            <a:r>
              <a:rPr lang="en-IE" dirty="0"/>
              <a:t>Patient predictive assessment and risk estimation module</a:t>
            </a:r>
            <a:endParaRPr lang="el-GR" dirty="0"/>
          </a:p>
        </p:txBody>
      </p:sp>
      <p:sp>
        <p:nvSpPr>
          <p:cNvPr id="3" name="Content Placeholder 2">
            <a:extLst>
              <a:ext uri="{FF2B5EF4-FFF2-40B4-BE49-F238E27FC236}">
                <a16:creationId xmlns:a16="http://schemas.microsoft.com/office/drawing/2014/main" id="{81547DE6-3F23-C40B-1FE0-F307A3EC69E6}"/>
              </a:ext>
            </a:extLst>
          </p:cNvPr>
          <p:cNvSpPr>
            <a:spLocks noGrp="1"/>
          </p:cNvSpPr>
          <p:nvPr>
            <p:ph idx="1"/>
          </p:nvPr>
        </p:nvSpPr>
        <p:spPr/>
        <p:txBody>
          <a:bodyPr>
            <a:normAutofit fontScale="92500" lnSpcReduction="20000"/>
          </a:bodyPr>
          <a:lstStyle/>
          <a:p>
            <a:pPr algn="just">
              <a:lnSpc>
                <a:spcPct val="107000"/>
              </a:lnSpc>
            </a:pPr>
            <a:r>
              <a:rPr lang="en-IE" sz="1800" b="1" u="sng" dirty="0">
                <a:effectLst/>
                <a:latin typeface="Calibri" panose="020F0502020204030204" pitchFamily="34" charset="0"/>
                <a:ea typeface="Nunito Sans" pitchFamily="2" charset="0"/>
                <a:cs typeface="Calibri" panose="020F0502020204030204" pitchFamily="34" charset="0"/>
              </a:rPr>
              <a:t>Patient Predictive Assessment: </a:t>
            </a:r>
            <a:r>
              <a:rPr lang="en-IE" sz="1800" dirty="0">
                <a:solidFill>
                  <a:srgbClr val="000000"/>
                </a:solidFill>
                <a:effectLst/>
                <a:latin typeface="Calibri" panose="020F0502020204030204" pitchFamily="34" charset="0"/>
                <a:ea typeface="Nunito Sans" pitchFamily="2" charset="0"/>
                <a:cs typeface="Arial" panose="020B0604020202020204" pitchFamily="34" charset="0"/>
              </a:rPr>
              <a:t>The Patient Predictive Assessment is a </a:t>
            </a:r>
            <a:r>
              <a:rPr lang="en-IE" sz="1800" b="1" dirty="0">
                <a:solidFill>
                  <a:srgbClr val="000000"/>
                </a:solidFill>
                <a:effectLst/>
                <a:latin typeface="Calibri" panose="020F0502020204030204" pitchFamily="34" charset="0"/>
                <a:ea typeface="Nunito Sans" pitchFamily="2" charset="0"/>
                <a:cs typeface="Arial" panose="020B0604020202020204" pitchFamily="34" charset="0"/>
              </a:rPr>
              <a:t>back-end decision support tool, designed to facilitate real-time decision-making and improve patient outcomes in high-pressure situations</a:t>
            </a:r>
            <a:r>
              <a:rPr lang="en-IE" sz="1800" dirty="0">
                <a:solidFill>
                  <a:srgbClr val="000000"/>
                </a:solidFill>
                <a:effectLst/>
                <a:latin typeface="Calibri" panose="020F0502020204030204" pitchFamily="34" charset="0"/>
                <a:ea typeface="Nunito Sans" pitchFamily="2" charset="0"/>
                <a:cs typeface="Arial" panose="020B0604020202020204" pitchFamily="34" charset="0"/>
              </a:rPr>
              <a:t>. </a:t>
            </a:r>
            <a:r>
              <a:rPr lang="en-IE" sz="1800" u="sng" dirty="0">
                <a:solidFill>
                  <a:srgbClr val="000000"/>
                </a:solidFill>
                <a:effectLst/>
                <a:latin typeface="Calibri" panose="020F0502020204030204" pitchFamily="34" charset="0"/>
                <a:ea typeface="Nunito Sans" pitchFamily="2" charset="0"/>
                <a:cs typeface="Arial" panose="020B0604020202020204" pitchFamily="34" charset="0"/>
              </a:rPr>
              <a:t>The tool uses Machine Learning (ML) models trained on Niguarda Hospital dataset, regarding trauma patients. </a:t>
            </a:r>
            <a:r>
              <a:rPr lang="en-IE" sz="1800" dirty="0">
                <a:solidFill>
                  <a:srgbClr val="000000"/>
                </a:solidFill>
                <a:effectLst/>
                <a:latin typeface="Calibri" panose="020F0502020204030204" pitchFamily="34" charset="0"/>
                <a:ea typeface="Nunito Sans" pitchFamily="2" charset="0"/>
                <a:cs typeface="Arial" panose="020B0604020202020204" pitchFamily="34" charset="0"/>
              </a:rPr>
              <a:t>The models use as </a:t>
            </a:r>
            <a:r>
              <a:rPr lang="en-IE" sz="1800" b="1" dirty="0">
                <a:solidFill>
                  <a:srgbClr val="000000"/>
                </a:solidFill>
                <a:effectLst/>
                <a:latin typeface="Calibri" panose="020F0502020204030204" pitchFamily="34" charset="0"/>
                <a:ea typeface="Nunito Sans" pitchFamily="2" charset="0"/>
                <a:cs typeface="Arial" panose="020B0604020202020204" pitchFamily="34" charset="0"/>
              </a:rPr>
              <a:t>input</a:t>
            </a:r>
            <a:r>
              <a:rPr lang="en-IE" sz="1800" dirty="0">
                <a:solidFill>
                  <a:srgbClr val="000000"/>
                </a:solidFill>
                <a:effectLst/>
                <a:latin typeface="Calibri" panose="020F0502020204030204" pitchFamily="34" charset="0"/>
                <a:ea typeface="Nunito Sans" pitchFamily="2" charset="0"/>
                <a:cs typeface="Arial" panose="020B0604020202020204" pitchFamily="34" charset="0"/>
              </a:rPr>
              <a:t> the vitals provided by TVSA to the Nightingale system, and other info relative to the victims, inserted to TVSA by the first responders, such as </a:t>
            </a:r>
            <a:r>
              <a:rPr lang="en-IE" sz="1800" b="1" dirty="0">
                <a:solidFill>
                  <a:srgbClr val="000000"/>
                </a:solidFill>
                <a:effectLst/>
                <a:latin typeface="Calibri" panose="020F0502020204030204" pitchFamily="34" charset="0"/>
                <a:ea typeface="Nunito Sans" pitchFamily="2" charset="0"/>
                <a:cs typeface="Arial" panose="020B0604020202020204" pitchFamily="34" charset="0"/>
              </a:rPr>
              <a:t>gender, age, GCS, triage and trauma type</a:t>
            </a:r>
            <a:r>
              <a:rPr lang="en-IE" sz="1800" dirty="0">
                <a:solidFill>
                  <a:srgbClr val="000000"/>
                </a:solidFill>
                <a:effectLst/>
                <a:latin typeface="Calibri" panose="020F0502020204030204" pitchFamily="34" charset="0"/>
                <a:ea typeface="Nunito Sans" pitchFamily="2" charset="0"/>
                <a:cs typeface="Arial" panose="020B0604020202020204" pitchFamily="34" charset="0"/>
              </a:rPr>
              <a:t>. The models process the input data and provide suggestions for each victim. Those </a:t>
            </a:r>
            <a:r>
              <a:rPr lang="en-IE" sz="1800" b="1" dirty="0">
                <a:solidFill>
                  <a:srgbClr val="000000"/>
                </a:solidFill>
                <a:effectLst/>
                <a:latin typeface="Calibri" panose="020F0502020204030204" pitchFamily="34" charset="0"/>
                <a:ea typeface="Nunito Sans" pitchFamily="2" charset="0"/>
                <a:cs typeface="Arial" panose="020B0604020202020204" pitchFamily="34" charset="0"/>
              </a:rPr>
              <a:t>suggestions concern medical interventions </a:t>
            </a:r>
            <a:r>
              <a:rPr lang="en-IE" sz="1800" dirty="0">
                <a:solidFill>
                  <a:srgbClr val="000000"/>
                </a:solidFill>
                <a:effectLst/>
                <a:latin typeface="Calibri" panose="020F0502020204030204" pitchFamily="34" charset="0"/>
                <a:ea typeface="Nunito Sans" pitchFamily="2" charset="0"/>
                <a:cs typeface="Arial" panose="020B0604020202020204" pitchFamily="34" charset="0"/>
              </a:rPr>
              <a:t>(airway assistance and massive blood transfusion) and </a:t>
            </a:r>
            <a:r>
              <a:rPr lang="en-IE" sz="1800" b="1" dirty="0">
                <a:solidFill>
                  <a:srgbClr val="000000"/>
                </a:solidFill>
                <a:effectLst/>
                <a:latin typeface="Calibri" panose="020F0502020204030204" pitchFamily="34" charset="0"/>
                <a:ea typeface="Nunito Sans" pitchFamily="2" charset="0"/>
                <a:cs typeface="Arial" panose="020B0604020202020204" pitchFamily="34" charset="0"/>
              </a:rPr>
              <a:t>pathological conditions </a:t>
            </a:r>
            <a:r>
              <a:rPr lang="en-IE" sz="1800" dirty="0">
                <a:solidFill>
                  <a:srgbClr val="000000"/>
                </a:solidFill>
                <a:effectLst/>
                <a:latin typeface="Calibri" panose="020F0502020204030204" pitchFamily="34" charset="0"/>
                <a:ea typeface="Nunito Sans" pitchFamily="2" charset="0"/>
                <a:cs typeface="Arial" panose="020B0604020202020204" pitchFamily="34" charset="0"/>
              </a:rPr>
              <a:t>(pre-hospital cardiac arrest, pneumothorax/hemopneumothorax) </a:t>
            </a:r>
            <a:r>
              <a:rPr lang="en-IE" sz="1800" b="1" dirty="0">
                <a:solidFill>
                  <a:srgbClr val="000000"/>
                </a:solidFill>
                <a:effectLst/>
                <a:latin typeface="Calibri" panose="020F0502020204030204" pitchFamily="34" charset="0"/>
                <a:ea typeface="Nunito Sans" pitchFamily="2" charset="0"/>
                <a:cs typeface="Arial" panose="020B0604020202020204" pitchFamily="34" charset="0"/>
              </a:rPr>
              <a:t>that require interventions performed by the first responders. </a:t>
            </a:r>
            <a:r>
              <a:rPr lang="en-IE" sz="1800" dirty="0">
                <a:solidFill>
                  <a:srgbClr val="000000"/>
                </a:solidFill>
                <a:effectLst/>
                <a:latin typeface="Calibri" panose="020F0502020204030204" pitchFamily="34" charset="0"/>
                <a:ea typeface="Nunito Sans" pitchFamily="2" charset="0"/>
                <a:cs typeface="Arial" panose="020B0604020202020204" pitchFamily="34" charset="0"/>
              </a:rPr>
              <a:t>When the models suggest that a victim needs an intervention or has a high probability to suffer a pathology of the above mentioned, an explainability feature is added. </a:t>
            </a:r>
            <a:r>
              <a:rPr lang="en-IE" sz="1800" dirty="0">
                <a:effectLst/>
                <a:latin typeface="Calibri" panose="020F0502020204030204" pitchFamily="34" charset="0"/>
                <a:ea typeface="Nunito Sans" pitchFamily="2" charset="0"/>
                <a:cs typeface="Arial" panose="020B0604020202020204" pitchFamily="34" charset="0"/>
              </a:rPr>
              <a:t>The results are presented to the users via C3I/IMS.</a:t>
            </a:r>
            <a:endParaRPr lang="el-GR" sz="1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pPr>
            <a:r>
              <a:rPr lang="en-IE" sz="1800" b="1" u="sng" dirty="0">
                <a:effectLst/>
                <a:latin typeface="Calibri" panose="020F0502020204030204" pitchFamily="34" charset="0"/>
                <a:ea typeface="Nunito Sans" pitchFamily="2" charset="0"/>
                <a:cs typeface="Calibri" panose="020F0502020204030204" pitchFamily="34" charset="0"/>
              </a:rPr>
              <a:t>Risk Estimation: </a:t>
            </a:r>
            <a:r>
              <a:rPr lang="en-IE" sz="1800" dirty="0">
                <a:effectLst/>
                <a:latin typeface="Calibri" panose="020F0502020204030204" pitchFamily="34" charset="0"/>
                <a:ea typeface="Nunito Sans" pitchFamily="2" charset="0"/>
                <a:cs typeface="Calibri" panose="020F0502020204030204" pitchFamily="34" charset="0"/>
              </a:rPr>
              <a:t>The </a:t>
            </a:r>
            <a:r>
              <a:rPr lang="en-IE" sz="1800" b="1" dirty="0">
                <a:effectLst/>
                <a:latin typeface="Calibri" panose="020F0502020204030204" pitchFamily="34" charset="0"/>
                <a:ea typeface="Nunito Sans" pitchFamily="2" charset="0"/>
                <a:cs typeface="Calibri" panose="020F0502020204030204" pitchFamily="34" charset="0"/>
              </a:rPr>
              <a:t>Risk Estimation (RE) tool is designed to combine expert triage assessments with AI-driven predictions in order to amend patient prioritization in healthcare environments</a:t>
            </a:r>
            <a:r>
              <a:rPr lang="en-IE" sz="1800" dirty="0">
                <a:effectLst/>
                <a:latin typeface="Calibri" panose="020F0502020204030204" pitchFamily="34" charset="0"/>
                <a:ea typeface="Nunito Sans" pitchFamily="2" charset="0"/>
                <a:cs typeface="Calibri" panose="020F0502020204030204" pitchFamily="34" charset="0"/>
              </a:rPr>
              <a:t>. The RE is based on clustering algorithms to predict the triage code of a patient based on the patient’s vital signs received in real time by the TVSA tool. Each prediction is accompanied by a probability reflecting the model’s assessment on the condition severity of the patient. The AI-generated triage codes do not replace the triage code given by the First Responders during the MCI and its predictions are used to further prioritize the severeness of a patient’s condition. </a:t>
            </a:r>
            <a:r>
              <a:rPr lang="en-IE" sz="1800" b="1" dirty="0">
                <a:effectLst/>
                <a:latin typeface="Calibri" panose="020F0502020204030204" pitchFamily="34" charset="0"/>
                <a:ea typeface="Nunito Sans" pitchFamily="2" charset="0"/>
                <a:cs typeface="Calibri" panose="020F0502020204030204" pitchFamily="34" charset="0"/>
              </a:rPr>
              <a:t>To that sense it provides a more detailed prioritization in comparison to the basic prioritization (red, yellow, green) provided by the triage protocol used in the field.</a:t>
            </a:r>
            <a:endParaRPr lang="el-GR" sz="1800" b="1" dirty="0">
              <a:effectLst/>
              <a:latin typeface="Calibri" panose="020F0502020204030204" pitchFamily="34" charset="0"/>
              <a:ea typeface="Calibri" panose="020F0502020204030204" pitchFamily="34" charset="0"/>
              <a:cs typeface="Arial" panose="020B0604020202020204" pitchFamily="34" charset="0"/>
            </a:endParaRPr>
          </a:p>
          <a:p>
            <a:endParaRPr lang="el-GR" dirty="0"/>
          </a:p>
        </p:txBody>
      </p:sp>
      <p:grpSp>
        <p:nvGrpSpPr>
          <p:cNvPr id="4" name="Group 3">
            <a:extLst>
              <a:ext uri="{FF2B5EF4-FFF2-40B4-BE49-F238E27FC236}">
                <a16:creationId xmlns:a16="http://schemas.microsoft.com/office/drawing/2014/main" id="{A4CEF498-3907-EF2D-5BFC-932F620B626E}"/>
              </a:ext>
            </a:extLst>
          </p:cNvPr>
          <p:cNvGrpSpPr/>
          <p:nvPr/>
        </p:nvGrpSpPr>
        <p:grpSpPr>
          <a:xfrm>
            <a:off x="5359593" y="5767334"/>
            <a:ext cx="1819614" cy="1080000"/>
            <a:chOff x="3115156" y="4226733"/>
            <a:chExt cx="1819614" cy="1080000"/>
          </a:xfrm>
        </p:grpSpPr>
        <p:sp>
          <p:nvSpPr>
            <p:cNvPr id="5" name="Rectangle 4">
              <a:extLst>
                <a:ext uri="{FF2B5EF4-FFF2-40B4-BE49-F238E27FC236}">
                  <a16:creationId xmlns:a16="http://schemas.microsoft.com/office/drawing/2014/main" id="{8DA4BC25-EEA2-C694-9064-57A56AD66212}"/>
                </a:ext>
              </a:extLst>
            </p:cNvPr>
            <p:cNvSpPr/>
            <p:nvPr/>
          </p:nvSpPr>
          <p:spPr>
            <a:xfrm>
              <a:off x="3115156" y="4226733"/>
              <a:ext cx="1819614"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6" name="Group 5">
              <a:extLst>
                <a:ext uri="{FF2B5EF4-FFF2-40B4-BE49-F238E27FC236}">
                  <a16:creationId xmlns:a16="http://schemas.microsoft.com/office/drawing/2014/main" id="{40615997-BB1C-EBAB-3738-82D2FDCBF806}"/>
                </a:ext>
              </a:extLst>
            </p:cNvPr>
            <p:cNvGrpSpPr/>
            <p:nvPr/>
          </p:nvGrpSpPr>
          <p:grpSpPr>
            <a:xfrm>
              <a:off x="3224760" y="4365919"/>
              <a:ext cx="1583703" cy="791852"/>
              <a:chOff x="2965028" y="3857594"/>
              <a:chExt cx="1583703" cy="791852"/>
            </a:xfrm>
          </p:grpSpPr>
          <p:sp>
            <p:nvSpPr>
              <p:cNvPr id="7" name="Rectangle 6">
                <a:extLst>
                  <a:ext uri="{FF2B5EF4-FFF2-40B4-BE49-F238E27FC236}">
                    <a16:creationId xmlns:a16="http://schemas.microsoft.com/office/drawing/2014/main" id="{5B992A60-86D4-6AA7-4B80-206303C5BCC7}"/>
                  </a:ext>
                </a:extLst>
              </p:cNvPr>
              <p:cNvSpPr/>
              <p:nvPr/>
            </p:nvSpPr>
            <p:spPr>
              <a:xfrm>
                <a:off x="2965028" y="3857594"/>
                <a:ext cx="1583703" cy="79185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8" name="Picture 7" descr="Text&#10;&#10;Description automatically generated">
                <a:extLst>
                  <a:ext uri="{FF2B5EF4-FFF2-40B4-BE49-F238E27FC236}">
                    <a16:creationId xmlns:a16="http://schemas.microsoft.com/office/drawing/2014/main" id="{E2A8A8A0-E916-D402-9A53-3D1DF2C008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3360" y="4084046"/>
                <a:ext cx="1507038" cy="444654"/>
              </a:xfrm>
              <a:prstGeom prst="rect">
                <a:avLst/>
              </a:prstGeom>
              <a:ln>
                <a:noFill/>
              </a:ln>
            </p:spPr>
          </p:pic>
          <p:pic>
            <p:nvPicPr>
              <p:cNvPr id="9" name="Picture 8" descr="Logo&#10;&#10;Description automatically generated">
                <a:extLst>
                  <a:ext uri="{FF2B5EF4-FFF2-40B4-BE49-F238E27FC236}">
                    <a16:creationId xmlns:a16="http://schemas.microsoft.com/office/drawing/2014/main" id="{010C4974-FCF4-8D07-20B0-9AC1C17E0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0531" y="3912631"/>
                <a:ext cx="415923" cy="314492"/>
              </a:xfrm>
              <a:prstGeom prst="rect">
                <a:avLst/>
              </a:prstGeom>
              <a:ln>
                <a:noFill/>
              </a:ln>
            </p:spPr>
          </p:pic>
        </p:grpSp>
      </p:grpSp>
      <p:grpSp>
        <p:nvGrpSpPr>
          <p:cNvPr id="10" name="Group 9">
            <a:extLst>
              <a:ext uri="{FF2B5EF4-FFF2-40B4-BE49-F238E27FC236}">
                <a16:creationId xmlns:a16="http://schemas.microsoft.com/office/drawing/2014/main" id="{DFB200D3-38DD-EC51-44BE-1B6AFF0ED9C6}"/>
              </a:ext>
            </a:extLst>
          </p:cNvPr>
          <p:cNvGrpSpPr/>
          <p:nvPr/>
        </p:nvGrpSpPr>
        <p:grpSpPr>
          <a:xfrm>
            <a:off x="7384903" y="5708955"/>
            <a:ext cx="1819614" cy="1080000"/>
            <a:chOff x="3115156" y="1574445"/>
            <a:chExt cx="1819614" cy="1080000"/>
          </a:xfrm>
        </p:grpSpPr>
        <p:sp>
          <p:nvSpPr>
            <p:cNvPr id="11" name="Rectangle 10">
              <a:extLst>
                <a:ext uri="{FF2B5EF4-FFF2-40B4-BE49-F238E27FC236}">
                  <a16:creationId xmlns:a16="http://schemas.microsoft.com/office/drawing/2014/main" id="{70DD1AF9-DE29-7429-3645-B2338AD46290}"/>
                </a:ext>
              </a:extLst>
            </p:cNvPr>
            <p:cNvSpPr/>
            <p:nvPr/>
          </p:nvSpPr>
          <p:spPr>
            <a:xfrm>
              <a:off x="3115156" y="1574445"/>
              <a:ext cx="1819614"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12" name="Group 11">
              <a:extLst>
                <a:ext uri="{FF2B5EF4-FFF2-40B4-BE49-F238E27FC236}">
                  <a16:creationId xmlns:a16="http://schemas.microsoft.com/office/drawing/2014/main" id="{8E774678-19F7-2515-FB0C-39D74932C6CF}"/>
                </a:ext>
              </a:extLst>
            </p:cNvPr>
            <p:cNvGrpSpPr/>
            <p:nvPr/>
          </p:nvGrpSpPr>
          <p:grpSpPr>
            <a:xfrm>
              <a:off x="3272222" y="1709965"/>
              <a:ext cx="1583703" cy="791852"/>
              <a:chOff x="2965029" y="1574276"/>
              <a:chExt cx="1583703" cy="791852"/>
            </a:xfrm>
          </p:grpSpPr>
          <p:sp>
            <p:nvSpPr>
              <p:cNvPr id="13" name="Rectangle 12">
                <a:extLst>
                  <a:ext uri="{FF2B5EF4-FFF2-40B4-BE49-F238E27FC236}">
                    <a16:creationId xmlns:a16="http://schemas.microsoft.com/office/drawing/2014/main" id="{1A530C42-1AA3-6603-AAC0-3F9F4BB70FB8}"/>
                  </a:ext>
                </a:extLst>
              </p:cNvPr>
              <p:cNvSpPr/>
              <p:nvPr/>
            </p:nvSpPr>
            <p:spPr>
              <a:xfrm>
                <a:off x="2965029" y="1574276"/>
                <a:ext cx="1583703" cy="79185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14" name="Picture 13" descr="Logo&#10;&#10;Description automatically generated with medium confidence">
                <a:extLst>
                  <a:ext uri="{FF2B5EF4-FFF2-40B4-BE49-F238E27FC236}">
                    <a16:creationId xmlns:a16="http://schemas.microsoft.com/office/drawing/2014/main" id="{EF24B884-E6AF-E72C-69C8-9234EE212C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0519" y="1772416"/>
                <a:ext cx="1523274" cy="433648"/>
              </a:xfrm>
              <a:prstGeom prst="rect">
                <a:avLst/>
              </a:prstGeom>
              <a:ln>
                <a:noFill/>
              </a:ln>
            </p:spPr>
          </p:pic>
        </p:grpSp>
      </p:grpSp>
    </p:spTree>
    <p:extLst>
      <p:ext uri="{BB962C8B-B14F-4D97-AF65-F5344CB8AC3E}">
        <p14:creationId xmlns:p14="http://schemas.microsoft.com/office/powerpoint/2010/main" val="3140292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8737D3C6-929C-B493-BC8D-5923077232D3}"/>
              </a:ext>
            </a:extLst>
          </p:cNvPr>
          <p:cNvGrpSpPr/>
          <p:nvPr/>
        </p:nvGrpSpPr>
        <p:grpSpPr>
          <a:xfrm>
            <a:off x="5991560" y="5702478"/>
            <a:ext cx="1819614" cy="1080000"/>
            <a:chOff x="3115156" y="5564466"/>
            <a:chExt cx="1819614" cy="1080000"/>
          </a:xfrm>
        </p:grpSpPr>
        <p:sp>
          <p:nvSpPr>
            <p:cNvPr id="18" name="Rectangle 17">
              <a:extLst>
                <a:ext uri="{FF2B5EF4-FFF2-40B4-BE49-F238E27FC236}">
                  <a16:creationId xmlns:a16="http://schemas.microsoft.com/office/drawing/2014/main" id="{0DD570B5-B451-AD1C-0C6B-6FE3E5150FFE}"/>
                </a:ext>
              </a:extLst>
            </p:cNvPr>
            <p:cNvSpPr/>
            <p:nvPr/>
          </p:nvSpPr>
          <p:spPr>
            <a:xfrm>
              <a:off x="3115156" y="5564466"/>
              <a:ext cx="1819614"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19" name="Group 18">
              <a:extLst>
                <a:ext uri="{FF2B5EF4-FFF2-40B4-BE49-F238E27FC236}">
                  <a16:creationId xmlns:a16="http://schemas.microsoft.com/office/drawing/2014/main" id="{4D8AB285-707D-6A90-5153-006792446484}"/>
                </a:ext>
              </a:extLst>
            </p:cNvPr>
            <p:cNvGrpSpPr/>
            <p:nvPr/>
          </p:nvGrpSpPr>
          <p:grpSpPr>
            <a:xfrm>
              <a:off x="3246084" y="5708540"/>
              <a:ext cx="1583703" cy="791852"/>
              <a:chOff x="2965028" y="5048514"/>
              <a:chExt cx="1583703" cy="791852"/>
            </a:xfrm>
          </p:grpSpPr>
          <p:sp>
            <p:nvSpPr>
              <p:cNvPr id="20" name="Rectangle 19">
                <a:extLst>
                  <a:ext uri="{FF2B5EF4-FFF2-40B4-BE49-F238E27FC236}">
                    <a16:creationId xmlns:a16="http://schemas.microsoft.com/office/drawing/2014/main" id="{01619FFD-8AB2-91D4-9979-0B2154D8C7AE}"/>
                  </a:ext>
                </a:extLst>
              </p:cNvPr>
              <p:cNvSpPr/>
              <p:nvPr/>
            </p:nvSpPr>
            <p:spPr>
              <a:xfrm>
                <a:off x="2965028" y="5048514"/>
                <a:ext cx="1583703" cy="79185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21" name="Picture 20" descr="A black screen with white text&#10;&#10;Description automatically generated with low confidence">
                <a:extLst>
                  <a:ext uri="{FF2B5EF4-FFF2-40B4-BE49-F238E27FC236}">
                    <a16:creationId xmlns:a16="http://schemas.microsoft.com/office/drawing/2014/main" id="{B71BC74E-28FF-8AD5-D090-90201005FB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8930" y="5165999"/>
                <a:ext cx="1375900" cy="556877"/>
              </a:xfrm>
              <a:prstGeom prst="rect">
                <a:avLst/>
              </a:prstGeom>
              <a:ln>
                <a:noFill/>
              </a:ln>
            </p:spPr>
          </p:pic>
        </p:grpSp>
      </p:grpSp>
      <p:sp>
        <p:nvSpPr>
          <p:cNvPr id="2" name="Title 1">
            <a:extLst>
              <a:ext uri="{FF2B5EF4-FFF2-40B4-BE49-F238E27FC236}">
                <a16:creationId xmlns:a16="http://schemas.microsoft.com/office/drawing/2014/main" id="{F5ED0B18-59CC-E4A0-4DB7-771C2BC7B885}"/>
              </a:ext>
            </a:extLst>
          </p:cNvPr>
          <p:cNvSpPr>
            <a:spLocks noGrp="1"/>
          </p:cNvSpPr>
          <p:nvPr>
            <p:ph type="title"/>
          </p:nvPr>
        </p:nvSpPr>
        <p:spPr/>
        <p:txBody>
          <a:bodyPr/>
          <a:lstStyle/>
          <a:p>
            <a:r>
              <a:rPr lang="en-US" dirty="0"/>
              <a:t>Interoperable Data Lake (IDL)</a:t>
            </a:r>
            <a:endParaRPr lang="el-GR" dirty="0"/>
          </a:p>
        </p:txBody>
      </p:sp>
      <p:sp>
        <p:nvSpPr>
          <p:cNvPr id="9" name="Rettangolo 6">
            <a:extLst>
              <a:ext uri="{FF2B5EF4-FFF2-40B4-BE49-F238E27FC236}">
                <a16:creationId xmlns:a16="http://schemas.microsoft.com/office/drawing/2014/main" id="{B88E366D-8082-17D6-3C16-EECB0A016A80}"/>
              </a:ext>
            </a:extLst>
          </p:cNvPr>
          <p:cNvSpPr/>
          <p:nvPr/>
        </p:nvSpPr>
        <p:spPr bwMode="auto">
          <a:xfrm>
            <a:off x="8545286" y="6492875"/>
            <a:ext cx="3037115"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it-IT"/>
          </a:p>
        </p:txBody>
      </p:sp>
      <p:sp>
        <p:nvSpPr>
          <p:cNvPr id="10" name="Content Placeholder 3">
            <a:extLst>
              <a:ext uri="{FF2B5EF4-FFF2-40B4-BE49-F238E27FC236}">
                <a16:creationId xmlns:a16="http://schemas.microsoft.com/office/drawing/2014/main" id="{161B9E9E-542C-4A21-859B-B36D544DB11A}"/>
              </a:ext>
            </a:extLst>
          </p:cNvPr>
          <p:cNvSpPr txBox="1">
            <a:spLocks/>
          </p:cNvSpPr>
          <p:nvPr/>
        </p:nvSpPr>
        <p:spPr bwMode="auto">
          <a:xfrm>
            <a:off x="-18715" y="968235"/>
            <a:ext cx="12020550" cy="2138341"/>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ts val="2300"/>
              </a:lnSpc>
              <a:spcBef>
                <a:spcPts val="1000"/>
              </a:spcBef>
              <a:spcAft>
                <a:spcPts val="600"/>
              </a:spcAft>
              <a:buClr>
                <a:schemeClr val="accent3"/>
              </a:buClr>
              <a:buFont typeface="TT Norms Bold" panose="02000803040000020004" pitchFamily="50" charset="0"/>
              <a:buChar char="+"/>
              <a:defRPr sz="1800" kern="1200">
                <a:solidFill>
                  <a:srgbClr val="042122"/>
                </a:solidFill>
                <a:latin typeface="+mn-lt"/>
                <a:ea typeface="+mn-ea"/>
                <a:cs typeface="+mn-cs"/>
              </a:defRPr>
            </a:lvl1pPr>
            <a:lvl2pPr marL="685800" indent="-228600" algn="l" defTabSz="914400" rtl="0" eaLnBrk="1" latinLnBrk="0" hangingPunct="1">
              <a:lnSpc>
                <a:spcPts val="2300"/>
              </a:lnSpc>
              <a:spcBef>
                <a:spcPts val="500"/>
              </a:spcBef>
              <a:spcAft>
                <a:spcPts val="600"/>
              </a:spcAft>
              <a:buClr>
                <a:schemeClr val="accent3"/>
              </a:buClr>
              <a:buFont typeface="TT Norms Bold" panose="02000803040000020004" pitchFamily="50" charset="0"/>
              <a:buChar char="+"/>
              <a:defRPr sz="1600" kern="1200">
                <a:solidFill>
                  <a:srgbClr val="042122"/>
                </a:solidFill>
                <a:latin typeface="+mn-lt"/>
                <a:ea typeface="+mn-ea"/>
                <a:cs typeface="+mn-cs"/>
              </a:defRPr>
            </a:lvl2pPr>
            <a:lvl3pPr marL="1143000" indent="-228600" algn="l" defTabSz="914400" rtl="0" eaLnBrk="1" latinLnBrk="0" hangingPunct="1">
              <a:lnSpc>
                <a:spcPts val="2300"/>
              </a:lnSpc>
              <a:spcBef>
                <a:spcPts val="500"/>
              </a:spcBef>
              <a:spcAft>
                <a:spcPts val="600"/>
              </a:spcAft>
              <a:buClr>
                <a:schemeClr val="accent3"/>
              </a:buClr>
              <a:buFont typeface="TT Norms Bold" panose="02000803040000020004" pitchFamily="50" charset="0"/>
              <a:buChar char="+"/>
              <a:defRPr sz="1400" kern="1200">
                <a:solidFill>
                  <a:srgbClr val="042122"/>
                </a:solidFill>
                <a:latin typeface="+mn-lt"/>
                <a:ea typeface="+mn-ea"/>
                <a:cs typeface="+mn-cs"/>
              </a:defRPr>
            </a:lvl3pPr>
            <a:lvl4pPr marL="1600200" indent="-228600" algn="l" defTabSz="914400" rtl="0" eaLnBrk="1" latinLnBrk="0" hangingPunct="1">
              <a:lnSpc>
                <a:spcPts val="2300"/>
              </a:lnSpc>
              <a:spcBef>
                <a:spcPts val="500"/>
              </a:spcBef>
              <a:spcAft>
                <a:spcPts val="600"/>
              </a:spcAft>
              <a:buClr>
                <a:schemeClr val="accent3"/>
              </a:buClr>
              <a:buFont typeface="TT Norms Bold" panose="02000803040000020004" pitchFamily="50" charset="0"/>
              <a:buChar char="+"/>
              <a:defRPr sz="1200" kern="1200">
                <a:solidFill>
                  <a:srgbClr val="042122"/>
                </a:solidFill>
                <a:latin typeface="+mn-lt"/>
                <a:ea typeface="+mn-ea"/>
                <a:cs typeface="+mn-cs"/>
              </a:defRPr>
            </a:lvl4pPr>
            <a:lvl5pPr marL="2057400" indent="-228600" algn="l" defTabSz="914400" rtl="0" eaLnBrk="1" latinLnBrk="0" hangingPunct="1">
              <a:lnSpc>
                <a:spcPts val="2300"/>
              </a:lnSpc>
              <a:spcBef>
                <a:spcPts val="500"/>
              </a:spcBef>
              <a:spcAft>
                <a:spcPts val="600"/>
              </a:spcAft>
              <a:buClr>
                <a:schemeClr val="accent3"/>
              </a:buClr>
              <a:buFont typeface="TT Norms Bold" panose="02000803040000020004" pitchFamily="50" charset="0"/>
              <a:buChar char="+"/>
              <a:defRPr sz="1200" kern="1200">
                <a:solidFill>
                  <a:srgbClr val="04212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0"/>
              </a:spcAft>
            </a:pPr>
            <a:r>
              <a:rPr lang="en-GB" sz="1400" b="1" dirty="0">
                <a:ea typeface="Times New Roman" panose="02020603050405020304" pitchFamily="18" charset="0"/>
              </a:rPr>
              <a:t>Collects and integrates </a:t>
            </a:r>
            <a:r>
              <a:rPr lang="en-GB" sz="1400" dirty="0">
                <a:ea typeface="Times New Roman" panose="02020603050405020304" pitchFamily="18" charset="0"/>
              </a:rPr>
              <a:t>existing historical or needed open data from various sources.</a:t>
            </a:r>
          </a:p>
          <a:p>
            <a:pPr>
              <a:lnSpc>
                <a:spcPct val="100000"/>
              </a:lnSpc>
              <a:spcBef>
                <a:spcPts val="0"/>
              </a:spcBef>
              <a:spcAft>
                <a:spcPts val="0"/>
              </a:spcAft>
            </a:pPr>
            <a:endParaRPr lang="en-GB" sz="1400" dirty="0">
              <a:ea typeface="Times New Roman" panose="02020603050405020304" pitchFamily="18" charset="0"/>
            </a:endParaRPr>
          </a:p>
          <a:p>
            <a:pPr>
              <a:lnSpc>
                <a:spcPct val="100000"/>
              </a:lnSpc>
              <a:spcBef>
                <a:spcPts val="0"/>
              </a:spcBef>
              <a:spcAft>
                <a:spcPts val="0"/>
              </a:spcAft>
            </a:pPr>
            <a:r>
              <a:rPr lang="en-GB" sz="1400" b="1" dirty="0">
                <a:ea typeface="Times New Roman" panose="02020603050405020304" pitchFamily="18" charset="0"/>
              </a:rPr>
              <a:t>Aggregates</a:t>
            </a:r>
            <a:r>
              <a:rPr lang="en-GB" sz="1400" dirty="0">
                <a:ea typeface="Times New Roman" panose="02020603050405020304" pitchFamily="18" charset="0"/>
              </a:rPr>
              <a:t>, </a:t>
            </a:r>
            <a:r>
              <a:rPr lang="en-GB" sz="1400" b="1" dirty="0">
                <a:ea typeface="Times New Roman" panose="02020603050405020304" pitchFamily="18" charset="0"/>
              </a:rPr>
              <a:t>stores</a:t>
            </a:r>
            <a:r>
              <a:rPr lang="en-GB" sz="1400" dirty="0">
                <a:ea typeface="Times New Roman" panose="02020603050405020304" pitchFamily="18" charset="0"/>
              </a:rPr>
              <a:t>, and </a:t>
            </a:r>
            <a:r>
              <a:rPr lang="en-GB" sz="1400" b="1" dirty="0">
                <a:ea typeface="Times New Roman" panose="02020603050405020304" pitchFamily="18" charset="0"/>
              </a:rPr>
              <a:t>manages</a:t>
            </a:r>
            <a:r>
              <a:rPr lang="en-GB" sz="1400" dirty="0">
                <a:ea typeface="Times New Roman" panose="02020603050405020304" pitchFamily="18" charset="0"/>
              </a:rPr>
              <a:t> live triage and other data from on-field components.</a:t>
            </a:r>
          </a:p>
          <a:p>
            <a:pPr>
              <a:lnSpc>
                <a:spcPct val="100000"/>
              </a:lnSpc>
              <a:spcBef>
                <a:spcPts val="0"/>
              </a:spcBef>
              <a:spcAft>
                <a:spcPts val="0"/>
              </a:spcAft>
            </a:pPr>
            <a:endParaRPr lang="en-GB" sz="1400" dirty="0">
              <a:ea typeface="Times New Roman" panose="02020603050405020304" pitchFamily="18" charset="0"/>
            </a:endParaRPr>
          </a:p>
          <a:p>
            <a:pPr>
              <a:lnSpc>
                <a:spcPct val="100000"/>
              </a:lnSpc>
              <a:spcBef>
                <a:spcPts val="0"/>
              </a:spcBef>
              <a:spcAft>
                <a:spcPts val="0"/>
              </a:spcAft>
            </a:pPr>
            <a:r>
              <a:rPr lang="en-GB" sz="1400" b="1" dirty="0">
                <a:ea typeface="Times New Roman" panose="02020603050405020304" pitchFamily="18" charset="0"/>
              </a:rPr>
              <a:t>Feeds data </a:t>
            </a:r>
            <a:r>
              <a:rPr lang="en-GB" sz="1400" dirty="0">
                <a:ea typeface="Times New Roman" panose="02020603050405020304" pitchFamily="18" charset="0"/>
              </a:rPr>
              <a:t>to other components for decision support, predictive modelling, querying, information retrieval, and visualization.</a:t>
            </a:r>
          </a:p>
          <a:p>
            <a:pPr>
              <a:lnSpc>
                <a:spcPct val="100000"/>
              </a:lnSpc>
              <a:spcBef>
                <a:spcPts val="0"/>
              </a:spcBef>
              <a:spcAft>
                <a:spcPts val="0"/>
              </a:spcAft>
            </a:pPr>
            <a:endParaRPr lang="en-GB" sz="1400" dirty="0">
              <a:ea typeface="Times New Roman" panose="02020603050405020304" pitchFamily="18" charset="0"/>
            </a:endParaRPr>
          </a:p>
          <a:p>
            <a:pPr>
              <a:lnSpc>
                <a:spcPct val="100000"/>
              </a:lnSpc>
              <a:spcBef>
                <a:spcPts val="0"/>
              </a:spcBef>
              <a:spcAft>
                <a:spcPts val="0"/>
              </a:spcAft>
            </a:pPr>
            <a:r>
              <a:rPr lang="en-GB" sz="1400" b="1" dirty="0">
                <a:ea typeface="Times New Roman" panose="02020603050405020304" pitchFamily="18" charset="0"/>
              </a:rPr>
              <a:t>Provides a data-driven Decision Support System (DSS) </a:t>
            </a:r>
            <a:r>
              <a:rPr lang="en-GB" sz="1400" dirty="0">
                <a:ea typeface="Times New Roman" panose="02020603050405020304" pitchFamily="18" charset="0"/>
              </a:rPr>
              <a:t>with filtered data visualizations and real-time alerting to C3/IMS in case of abnormal monitored vitals trends and on-field sensors malfunctioning.</a:t>
            </a:r>
          </a:p>
          <a:p>
            <a:pPr>
              <a:lnSpc>
                <a:spcPct val="100000"/>
              </a:lnSpc>
              <a:spcBef>
                <a:spcPts val="0"/>
              </a:spcBef>
              <a:spcAft>
                <a:spcPts val="0"/>
              </a:spcAft>
            </a:pPr>
            <a:endParaRPr lang="en-GB" sz="1400" dirty="0">
              <a:ea typeface="Times New Roman" panose="02020603050405020304" pitchFamily="18" charset="0"/>
            </a:endParaRPr>
          </a:p>
          <a:p>
            <a:pPr>
              <a:lnSpc>
                <a:spcPct val="100000"/>
              </a:lnSpc>
              <a:spcBef>
                <a:spcPts val="0"/>
              </a:spcBef>
              <a:spcAft>
                <a:spcPts val="0"/>
              </a:spcAft>
            </a:pPr>
            <a:r>
              <a:rPr lang="en-GB" sz="1400" b="1" u="sng" dirty="0">
                <a:ea typeface="Times New Roman" panose="02020603050405020304" pitchFamily="18" charset="0"/>
              </a:rPr>
              <a:t>Operated by a Data Officer</a:t>
            </a:r>
            <a:r>
              <a:rPr lang="en-GB" sz="1400" dirty="0">
                <a:ea typeface="Times New Roman" panose="02020603050405020304" pitchFamily="18" charset="0"/>
              </a:rPr>
              <a:t>, ensuring data interoperability with unified, standards-based data descriptions and seamless access.</a:t>
            </a:r>
            <a:endParaRPr lang="en-US" sz="1400" b="1" dirty="0"/>
          </a:p>
        </p:txBody>
      </p:sp>
      <p:pic>
        <p:nvPicPr>
          <p:cNvPr id="11" name="Picture 10">
            <a:extLst>
              <a:ext uri="{FF2B5EF4-FFF2-40B4-BE49-F238E27FC236}">
                <a16:creationId xmlns:a16="http://schemas.microsoft.com/office/drawing/2014/main" id="{05E5D42B-ED14-6E19-B285-B13752EB817F}"/>
              </a:ext>
            </a:extLst>
          </p:cNvPr>
          <p:cNvPicPr>
            <a:picLocks noChangeAspect="1"/>
          </p:cNvPicPr>
          <p:nvPr/>
        </p:nvPicPr>
        <p:blipFill>
          <a:blip r:embed="rId3"/>
          <a:stretch>
            <a:fillRect/>
          </a:stretch>
        </p:blipFill>
        <p:spPr bwMode="auto">
          <a:xfrm>
            <a:off x="0" y="3806846"/>
            <a:ext cx="4586446" cy="2484021"/>
          </a:xfrm>
          <a:prstGeom prst="rect">
            <a:avLst/>
          </a:prstGeom>
        </p:spPr>
      </p:pic>
      <p:pic>
        <p:nvPicPr>
          <p:cNvPr id="12" name="Picture 11">
            <a:extLst>
              <a:ext uri="{FF2B5EF4-FFF2-40B4-BE49-F238E27FC236}">
                <a16:creationId xmlns:a16="http://schemas.microsoft.com/office/drawing/2014/main" id="{9B55AFD8-D3AC-3895-A911-20D082159029}"/>
              </a:ext>
            </a:extLst>
          </p:cNvPr>
          <p:cNvPicPr>
            <a:picLocks noChangeAspect="1"/>
          </p:cNvPicPr>
          <p:nvPr/>
        </p:nvPicPr>
        <p:blipFill>
          <a:blip r:embed="rId4"/>
          <a:stretch>
            <a:fillRect/>
          </a:stretch>
        </p:blipFill>
        <p:spPr bwMode="auto">
          <a:xfrm>
            <a:off x="8987331" y="3592033"/>
            <a:ext cx="3072270" cy="1747200"/>
          </a:xfrm>
          <a:prstGeom prst="rect">
            <a:avLst/>
          </a:prstGeom>
        </p:spPr>
      </p:pic>
      <p:pic>
        <p:nvPicPr>
          <p:cNvPr id="13" name="Picture 12">
            <a:extLst>
              <a:ext uri="{FF2B5EF4-FFF2-40B4-BE49-F238E27FC236}">
                <a16:creationId xmlns:a16="http://schemas.microsoft.com/office/drawing/2014/main" id="{2C08E97B-8C5D-3F8D-E56A-13F6A9116C5B}"/>
              </a:ext>
            </a:extLst>
          </p:cNvPr>
          <p:cNvPicPr>
            <a:picLocks noChangeAspect="1"/>
          </p:cNvPicPr>
          <p:nvPr/>
        </p:nvPicPr>
        <p:blipFill>
          <a:blip r:embed="rId5"/>
          <a:stretch>
            <a:fillRect/>
          </a:stretch>
        </p:blipFill>
        <p:spPr bwMode="auto">
          <a:xfrm>
            <a:off x="6158883" y="3474543"/>
            <a:ext cx="2828448" cy="1859968"/>
          </a:xfrm>
          <a:prstGeom prst="rect">
            <a:avLst/>
          </a:prstGeom>
        </p:spPr>
      </p:pic>
      <p:pic>
        <p:nvPicPr>
          <p:cNvPr id="14" name="Picture 13">
            <a:extLst>
              <a:ext uri="{FF2B5EF4-FFF2-40B4-BE49-F238E27FC236}">
                <a16:creationId xmlns:a16="http://schemas.microsoft.com/office/drawing/2014/main" id="{614BA045-36A8-85A1-9205-01016E5EBEBA}"/>
              </a:ext>
            </a:extLst>
          </p:cNvPr>
          <p:cNvPicPr>
            <a:picLocks noChangeAspect="1"/>
          </p:cNvPicPr>
          <p:nvPr/>
        </p:nvPicPr>
        <p:blipFill>
          <a:blip r:embed="rId6"/>
          <a:stretch>
            <a:fillRect/>
          </a:stretch>
        </p:blipFill>
        <p:spPr bwMode="auto">
          <a:xfrm>
            <a:off x="7635462" y="5269230"/>
            <a:ext cx="4556538" cy="1588770"/>
          </a:xfrm>
          <a:prstGeom prst="rect">
            <a:avLst/>
          </a:prstGeom>
        </p:spPr>
      </p:pic>
      <p:sp>
        <p:nvSpPr>
          <p:cNvPr id="15" name="TextBox 14">
            <a:extLst>
              <a:ext uri="{FF2B5EF4-FFF2-40B4-BE49-F238E27FC236}">
                <a16:creationId xmlns:a16="http://schemas.microsoft.com/office/drawing/2014/main" id="{A49586FC-2461-50B6-B612-21FF7D096908}"/>
              </a:ext>
            </a:extLst>
          </p:cNvPr>
          <p:cNvSpPr txBox="1"/>
          <p:nvPr/>
        </p:nvSpPr>
        <p:spPr bwMode="auto">
          <a:xfrm>
            <a:off x="132399" y="3499069"/>
            <a:ext cx="4541628" cy="307777"/>
          </a:xfrm>
          <a:prstGeom prst="rect">
            <a:avLst/>
          </a:prstGeom>
          <a:noFill/>
        </p:spPr>
        <p:txBody>
          <a:bodyPr wrap="none" rtlCol="0">
            <a:spAutoFit/>
          </a:bodyPr>
          <a:lstStyle/>
          <a:p>
            <a:r>
              <a:rPr lang="en-US" sz="1400" dirty="0">
                <a:solidFill>
                  <a:srgbClr val="C00000"/>
                </a:solidFill>
                <a:effectLst>
                  <a:outerShdw blurRad="38100" dist="38100" dir="2700000" algn="tl">
                    <a:srgbClr val="000000">
                      <a:alpha val="43137"/>
                    </a:srgbClr>
                  </a:outerShdw>
                </a:effectLst>
              </a:rPr>
              <a:t>Operational DSS during MCI, operated by Data Officer</a:t>
            </a:r>
          </a:p>
        </p:txBody>
      </p:sp>
      <p:sp>
        <p:nvSpPr>
          <p:cNvPr id="16" name="TextBox 15">
            <a:extLst>
              <a:ext uri="{FF2B5EF4-FFF2-40B4-BE49-F238E27FC236}">
                <a16:creationId xmlns:a16="http://schemas.microsoft.com/office/drawing/2014/main" id="{1E74090E-FB7A-48C0-65E1-FEB1A24EE531}"/>
              </a:ext>
            </a:extLst>
          </p:cNvPr>
          <p:cNvSpPr txBox="1"/>
          <p:nvPr/>
        </p:nvSpPr>
        <p:spPr bwMode="auto">
          <a:xfrm>
            <a:off x="7346433" y="3060255"/>
            <a:ext cx="4338047" cy="307777"/>
          </a:xfrm>
          <a:prstGeom prst="rect">
            <a:avLst/>
          </a:prstGeom>
          <a:noFill/>
        </p:spPr>
        <p:txBody>
          <a:bodyPr wrap="none" rtlCol="0">
            <a:spAutoFit/>
          </a:bodyPr>
          <a:lstStyle/>
          <a:p>
            <a:r>
              <a:rPr lang="en-US" sz="1400" dirty="0">
                <a:solidFill>
                  <a:srgbClr val="C00000"/>
                </a:solidFill>
                <a:effectLst>
                  <a:outerShdw blurRad="38100" dist="38100" dir="2700000" algn="tl">
                    <a:srgbClr val="000000">
                      <a:alpha val="43137"/>
                    </a:srgbClr>
                  </a:outerShdw>
                </a:effectLst>
              </a:rPr>
              <a:t>Post MCI aggregate statistics and report generation</a:t>
            </a:r>
          </a:p>
        </p:txBody>
      </p:sp>
    </p:spTree>
    <p:extLst>
      <p:ext uri="{BB962C8B-B14F-4D97-AF65-F5344CB8AC3E}">
        <p14:creationId xmlns:p14="http://schemas.microsoft.com/office/powerpoint/2010/main" val="655159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27BAC-05E0-9E71-68B9-6C5458E932A8}"/>
              </a:ext>
            </a:extLst>
          </p:cNvPr>
          <p:cNvSpPr>
            <a:spLocks noGrp="1"/>
          </p:cNvSpPr>
          <p:nvPr>
            <p:ph type="title"/>
          </p:nvPr>
        </p:nvSpPr>
        <p:spPr/>
        <p:txBody>
          <a:bodyPr>
            <a:normAutofit fontScale="90000"/>
          </a:bodyPr>
          <a:lstStyle/>
          <a:p>
            <a:r>
              <a:rPr lang="en-GB" sz="2200" dirty="0"/>
              <a:t>Command, Control, Coordination, and Intelligence (C3I) &amp; Incident Management System (IMS) and Incident Commander App</a:t>
            </a:r>
            <a:endParaRPr lang="el-GR" sz="2200" dirty="0"/>
          </a:p>
        </p:txBody>
      </p:sp>
      <p:pic>
        <p:nvPicPr>
          <p:cNvPr id="5" name="Content Placeholder 4">
            <a:extLst>
              <a:ext uri="{FF2B5EF4-FFF2-40B4-BE49-F238E27FC236}">
                <a16:creationId xmlns:a16="http://schemas.microsoft.com/office/drawing/2014/main" id="{6409DD6C-3CB8-CFE2-251E-D3BA8721438A}"/>
              </a:ext>
            </a:extLst>
          </p:cNvPr>
          <p:cNvPicPr>
            <a:picLocks noGrp="1" noChangeAspect="1"/>
          </p:cNvPicPr>
          <p:nvPr>
            <p:ph idx="1"/>
          </p:nvPr>
        </p:nvPicPr>
        <p:blipFill>
          <a:blip r:embed="rId2"/>
          <a:stretch>
            <a:fillRect/>
          </a:stretch>
        </p:blipFill>
        <p:spPr>
          <a:xfrm>
            <a:off x="8928685" y="795130"/>
            <a:ext cx="3255425" cy="2246243"/>
          </a:xfrm>
          <a:prstGeom prst="rect">
            <a:avLst/>
          </a:prstGeom>
        </p:spPr>
      </p:pic>
      <p:grpSp>
        <p:nvGrpSpPr>
          <p:cNvPr id="3" name="Group 2">
            <a:extLst>
              <a:ext uri="{FF2B5EF4-FFF2-40B4-BE49-F238E27FC236}">
                <a16:creationId xmlns:a16="http://schemas.microsoft.com/office/drawing/2014/main" id="{66476BF5-499D-403A-BE7B-376F399485D3}"/>
              </a:ext>
            </a:extLst>
          </p:cNvPr>
          <p:cNvGrpSpPr/>
          <p:nvPr/>
        </p:nvGrpSpPr>
        <p:grpSpPr>
          <a:xfrm>
            <a:off x="3884167" y="5582504"/>
            <a:ext cx="1819614" cy="1080000"/>
            <a:chOff x="1046035" y="4226733"/>
            <a:chExt cx="1819614" cy="1080000"/>
          </a:xfrm>
        </p:grpSpPr>
        <p:sp>
          <p:nvSpPr>
            <p:cNvPr id="6" name="Rectangle 5">
              <a:extLst>
                <a:ext uri="{FF2B5EF4-FFF2-40B4-BE49-F238E27FC236}">
                  <a16:creationId xmlns:a16="http://schemas.microsoft.com/office/drawing/2014/main" id="{C04F3E78-480F-4470-A13F-417D1CB30A70}"/>
                </a:ext>
              </a:extLst>
            </p:cNvPr>
            <p:cNvSpPr/>
            <p:nvPr/>
          </p:nvSpPr>
          <p:spPr>
            <a:xfrm>
              <a:off x="1046035" y="4226733"/>
              <a:ext cx="1819614"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grpSp>
          <p:nvGrpSpPr>
            <p:cNvPr id="7" name="Group 6">
              <a:extLst>
                <a:ext uri="{FF2B5EF4-FFF2-40B4-BE49-F238E27FC236}">
                  <a16:creationId xmlns:a16="http://schemas.microsoft.com/office/drawing/2014/main" id="{DF819795-6694-46B5-858D-E9FA1E742C23}"/>
                </a:ext>
              </a:extLst>
            </p:cNvPr>
            <p:cNvGrpSpPr/>
            <p:nvPr/>
          </p:nvGrpSpPr>
          <p:grpSpPr>
            <a:xfrm>
              <a:off x="1143111" y="4365919"/>
              <a:ext cx="1583703" cy="791852"/>
              <a:chOff x="1026411" y="3857594"/>
              <a:chExt cx="1583703" cy="791852"/>
            </a:xfrm>
          </p:grpSpPr>
          <p:sp>
            <p:nvSpPr>
              <p:cNvPr id="8" name="Rectangle 7">
                <a:extLst>
                  <a:ext uri="{FF2B5EF4-FFF2-40B4-BE49-F238E27FC236}">
                    <a16:creationId xmlns:a16="http://schemas.microsoft.com/office/drawing/2014/main" id="{0E7BAF09-0D3E-4336-A4BD-644B85748730}"/>
                  </a:ext>
                </a:extLst>
              </p:cNvPr>
              <p:cNvSpPr/>
              <p:nvPr/>
            </p:nvSpPr>
            <p:spPr>
              <a:xfrm>
                <a:off x="1026411" y="3857594"/>
                <a:ext cx="1583703" cy="79185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GB"/>
              </a:p>
            </p:txBody>
          </p:sp>
          <p:pic>
            <p:nvPicPr>
              <p:cNvPr id="9" name="Picture 8" descr="A picture containing background pattern&#10;&#10;Description automatically generated">
                <a:extLst>
                  <a:ext uri="{FF2B5EF4-FFF2-40B4-BE49-F238E27FC236}">
                    <a16:creationId xmlns:a16="http://schemas.microsoft.com/office/drawing/2014/main" id="{2AD51888-0789-4F08-9373-C42E8A6DF3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411" y="4117978"/>
                <a:ext cx="1525092" cy="274728"/>
              </a:xfrm>
              <a:prstGeom prst="rect">
                <a:avLst/>
              </a:prstGeom>
              <a:ln>
                <a:noFill/>
              </a:ln>
            </p:spPr>
          </p:pic>
        </p:grpSp>
      </p:grpSp>
      <p:sp>
        <p:nvSpPr>
          <p:cNvPr id="11" name="TextBox 10">
            <a:extLst>
              <a:ext uri="{FF2B5EF4-FFF2-40B4-BE49-F238E27FC236}">
                <a16:creationId xmlns:a16="http://schemas.microsoft.com/office/drawing/2014/main" id="{3CA91BBD-123D-9C2D-E6FF-713D1B725198}"/>
              </a:ext>
            </a:extLst>
          </p:cNvPr>
          <p:cNvSpPr txBox="1"/>
          <p:nvPr/>
        </p:nvSpPr>
        <p:spPr>
          <a:xfrm>
            <a:off x="435100" y="1332627"/>
            <a:ext cx="8231822" cy="1661417"/>
          </a:xfrm>
          <a:prstGeom prst="rect">
            <a:avLst/>
          </a:prstGeom>
          <a:noFill/>
        </p:spPr>
        <p:txBody>
          <a:bodyPr wrap="square">
            <a:spAutoFit/>
          </a:bodyPr>
          <a:lstStyle/>
          <a:p>
            <a:pPr algn="just">
              <a:lnSpc>
                <a:spcPct val="107000"/>
              </a:lnSpc>
              <a:spcAft>
                <a:spcPts val="800"/>
              </a:spcAft>
            </a:pPr>
            <a:r>
              <a:rPr lang="en-US" sz="1600" dirty="0">
                <a:effectLst/>
                <a:latin typeface="Calibri" panose="020F0502020204030204" pitchFamily="34" charset="0"/>
                <a:ea typeface="Nunito Sans" pitchFamily="2" charset="0"/>
                <a:cs typeface="Calibri" panose="020F0502020204030204" pitchFamily="34" charset="0"/>
              </a:rPr>
              <a:t>The NIGHTINGALE Command, Control, Coordination, and Intelligence (C3I) &amp; Incident Management System (IMS) is an information system used for call-taking, dispatching, tracking and administration of resources in routine and high intensity crisis management operations. It addresses Incident Management / Computer Aided Dispatch / Situation Management for optimizing the event/incident response process by ensuring that everyone in operational chain knows what is happening and what to do.</a:t>
            </a:r>
            <a:endParaRPr lang="el-GR" sz="1400" dirty="0">
              <a:effectLst/>
              <a:latin typeface="Calibri" panose="020F0502020204030204" pitchFamily="34" charset="0"/>
              <a:ea typeface="Nunito Sans" pitchFamily="2" charset="0"/>
              <a:cs typeface="Arial" panose="020B0604020202020204" pitchFamily="34" charset="0"/>
            </a:endParaRPr>
          </a:p>
        </p:txBody>
      </p:sp>
      <p:pic>
        <p:nvPicPr>
          <p:cNvPr id="12" name="Picture 11">
            <a:extLst>
              <a:ext uri="{FF2B5EF4-FFF2-40B4-BE49-F238E27FC236}">
                <a16:creationId xmlns:a16="http://schemas.microsoft.com/office/drawing/2014/main" id="{6DB904A6-44B2-432F-BEB7-5AE180F15CCD}"/>
              </a:ext>
            </a:extLst>
          </p:cNvPr>
          <p:cNvPicPr/>
          <p:nvPr/>
        </p:nvPicPr>
        <p:blipFill>
          <a:blip r:embed="rId4" cstate="email">
            <a:extLst>
              <a:ext uri="{28A0092B-C50C-407E-A947-70E740481C1C}">
                <a14:useLocalDpi xmlns:a14="http://schemas.microsoft.com/office/drawing/2010/main"/>
              </a:ext>
            </a:extLst>
          </a:blip>
          <a:stretch>
            <a:fillRect/>
          </a:stretch>
        </p:blipFill>
        <p:spPr>
          <a:xfrm>
            <a:off x="5999480" y="3091068"/>
            <a:ext cx="6192520" cy="3562350"/>
          </a:xfrm>
          <a:prstGeom prst="rect">
            <a:avLst/>
          </a:prstGeom>
        </p:spPr>
      </p:pic>
      <p:sp>
        <p:nvSpPr>
          <p:cNvPr id="14" name="TextBox 13">
            <a:extLst>
              <a:ext uri="{FF2B5EF4-FFF2-40B4-BE49-F238E27FC236}">
                <a16:creationId xmlns:a16="http://schemas.microsoft.com/office/drawing/2014/main" id="{8A4EC327-2D6D-ADB1-E74F-AB657CF4EF4F}"/>
              </a:ext>
            </a:extLst>
          </p:cNvPr>
          <p:cNvSpPr txBox="1"/>
          <p:nvPr/>
        </p:nvSpPr>
        <p:spPr>
          <a:xfrm>
            <a:off x="125035" y="2954798"/>
            <a:ext cx="5798687" cy="3286541"/>
          </a:xfrm>
          <a:prstGeom prst="rect">
            <a:avLst/>
          </a:prstGeom>
          <a:noFill/>
        </p:spPr>
        <p:txBody>
          <a:bodyPr wrap="square">
            <a:spAutoFit/>
          </a:bodyPr>
          <a:lstStyle/>
          <a:p>
            <a:pPr algn="just">
              <a:lnSpc>
                <a:spcPct val="107000"/>
              </a:lnSpc>
              <a:spcAft>
                <a:spcPts val="800"/>
              </a:spcAft>
            </a:pPr>
            <a:r>
              <a:rPr lang="en-US" sz="1600" dirty="0">
                <a:latin typeface="Calibri" panose="020F0502020204030204" pitchFamily="34" charset="0"/>
                <a:ea typeface="Nunito Sans" pitchFamily="2" charset="0"/>
                <a:cs typeface="Calibri" panose="020F0502020204030204" pitchFamily="34" charset="0"/>
              </a:rPr>
              <a:t>2</a:t>
            </a:r>
            <a:r>
              <a:rPr lang="en-US" sz="1600" baseline="30000" dirty="0">
                <a:latin typeface="Calibri" panose="020F0502020204030204" pitchFamily="34" charset="0"/>
                <a:ea typeface="Nunito Sans" pitchFamily="2" charset="0"/>
                <a:cs typeface="Calibri" panose="020F0502020204030204" pitchFamily="34" charset="0"/>
              </a:rPr>
              <a:t>nd</a:t>
            </a:r>
            <a:r>
              <a:rPr lang="en-US" sz="1600" dirty="0">
                <a:latin typeface="Calibri" panose="020F0502020204030204" pitchFamily="34" charset="0"/>
                <a:ea typeface="Nunito Sans" pitchFamily="2" charset="0"/>
                <a:cs typeface="Calibri" panose="020F0502020204030204" pitchFamily="34" charset="0"/>
              </a:rPr>
              <a:t> FSX </a:t>
            </a:r>
            <a:r>
              <a:rPr lang="en-US" sz="1600" dirty="0">
                <a:effectLst/>
                <a:latin typeface="Calibri" panose="020F0502020204030204" pitchFamily="34" charset="0"/>
                <a:ea typeface="Nunito Sans" pitchFamily="2" charset="0"/>
                <a:cs typeface="Calibri" panose="020F0502020204030204" pitchFamily="34" charset="0"/>
              </a:rPr>
              <a:t>C3I/IMS managed a total of:</a:t>
            </a:r>
          </a:p>
          <a:p>
            <a:pPr marL="285750" indent="-285750" algn="just">
              <a:lnSpc>
                <a:spcPct val="107000"/>
              </a:lnSpc>
              <a:spcAft>
                <a:spcPts val="800"/>
              </a:spcAft>
              <a:buFont typeface="Arial" panose="020B0604020202020204" pitchFamily="34" charset="0"/>
              <a:buChar char="•"/>
            </a:pPr>
            <a:r>
              <a:rPr lang="en-US" sz="1600" dirty="0">
                <a:effectLst/>
                <a:latin typeface="Calibri" panose="020F0502020204030204" pitchFamily="34" charset="0"/>
                <a:ea typeface="Nunito Sans" pitchFamily="2" charset="0"/>
                <a:cs typeface="Calibri" panose="020F0502020204030204" pitchFamily="34" charset="0"/>
              </a:rPr>
              <a:t>259 resources, including 110 personnel, 44 vehicles, 105 pieces of equipment, and 94 registered users across the participating agencies.</a:t>
            </a:r>
            <a:endParaRPr lang="en-US" sz="1600" dirty="0">
              <a:latin typeface="Calibri" panose="020F0502020204030204" pitchFamily="34" charset="0"/>
              <a:ea typeface="Nunito Sans" pitchFamily="2" charset="0"/>
              <a:cs typeface="Calibri" panose="020F0502020204030204" pitchFamily="34" charset="0"/>
            </a:endParaRPr>
          </a:p>
          <a:p>
            <a:pPr marL="285750" indent="-285750" algn="just">
              <a:lnSpc>
                <a:spcPct val="107000"/>
              </a:lnSpc>
              <a:spcAft>
                <a:spcPts val="800"/>
              </a:spcAft>
              <a:buFont typeface="Arial" panose="020B0604020202020204" pitchFamily="34" charset="0"/>
              <a:buChar char="•"/>
            </a:pPr>
            <a:r>
              <a:rPr lang="en-US" sz="1600" dirty="0">
                <a:effectLst/>
                <a:latin typeface="Calibri" panose="020F0502020204030204" pitchFamily="34" charset="0"/>
                <a:ea typeface="Nunito Sans" pitchFamily="2" charset="0"/>
                <a:cs typeface="Calibri" panose="020F0502020204030204" pitchFamily="34" charset="0"/>
              </a:rPr>
              <a:t>The system successfully coordinated over 100 victims/patients, leveraging its advanced resource and incident management features. </a:t>
            </a:r>
          </a:p>
          <a:p>
            <a:pPr marL="285750" indent="-285750" algn="just">
              <a:lnSpc>
                <a:spcPct val="107000"/>
              </a:lnSpc>
              <a:spcAft>
                <a:spcPts val="800"/>
              </a:spcAft>
              <a:buFont typeface="Arial" panose="020B0604020202020204" pitchFamily="34" charset="0"/>
              <a:buChar char="•"/>
            </a:pPr>
            <a:r>
              <a:rPr lang="en-US" sz="1600" dirty="0">
                <a:effectLst/>
                <a:latin typeface="Calibri" panose="020F0502020204030204" pitchFamily="34" charset="0"/>
                <a:ea typeface="Nunito Sans" pitchFamily="2" charset="0"/>
                <a:cs typeface="Calibri" panose="020F0502020204030204" pitchFamily="34" charset="0"/>
              </a:rPr>
              <a:t>Vehicle Crew Edition, which supported hybrid simulation operations, enabling 44 agency crews to monitor their vehicles from stations to staging areas and seamlessly transition to physical operations at incident sites. </a:t>
            </a:r>
            <a:endParaRPr lang="el-GR" sz="1400" dirty="0">
              <a:effectLst/>
              <a:latin typeface="Calibri" panose="020F0502020204030204" pitchFamily="34" charset="0"/>
              <a:ea typeface="Nunito Sans" pitchFamily="2" charset="0"/>
              <a:cs typeface="Arial" panose="020B0604020202020204" pitchFamily="34" charset="0"/>
            </a:endParaRPr>
          </a:p>
        </p:txBody>
      </p:sp>
    </p:spTree>
    <p:extLst>
      <p:ext uri="{BB962C8B-B14F-4D97-AF65-F5344CB8AC3E}">
        <p14:creationId xmlns:p14="http://schemas.microsoft.com/office/powerpoint/2010/main" val="4332484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5179F19-2403-DBF2-ECB2-852A0D3B19F2}"/>
              </a:ext>
            </a:extLst>
          </p:cNvPr>
          <p:cNvGrpSpPr/>
          <p:nvPr/>
        </p:nvGrpSpPr>
        <p:grpSpPr>
          <a:xfrm>
            <a:off x="10225413" y="0"/>
            <a:ext cx="1819614" cy="1080000"/>
            <a:chOff x="3115156" y="1574445"/>
            <a:chExt cx="1819614" cy="1080000"/>
          </a:xfrm>
        </p:grpSpPr>
        <p:sp>
          <p:nvSpPr>
            <p:cNvPr id="4" name="Rectangle 3">
              <a:extLst>
                <a:ext uri="{FF2B5EF4-FFF2-40B4-BE49-F238E27FC236}">
                  <a16:creationId xmlns:a16="http://schemas.microsoft.com/office/drawing/2014/main" id="{5A43DC6E-ADAE-4E92-44F2-89FC7A6B14A2}"/>
                </a:ext>
              </a:extLst>
            </p:cNvPr>
            <p:cNvSpPr/>
            <p:nvPr/>
          </p:nvSpPr>
          <p:spPr>
            <a:xfrm>
              <a:off x="3115156" y="1574445"/>
              <a:ext cx="1819614"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5" name="Group 4">
              <a:extLst>
                <a:ext uri="{FF2B5EF4-FFF2-40B4-BE49-F238E27FC236}">
                  <a16:creationId xmlns:a16="http://schemas.microsoft.com/office/drawing/2014/main" id="{1D71C504-2C83-371B-9C20-B1706242FE42}"/>
                </a:ext>
              </a:extLst>
            </p:cNvPr>
            <p:cNvGrpSpPr/>
            <p:nvPr/>
          </p:nvGrpSpPr>
          <p:grpSpPr>
            <a:xfrm>
              <a:off x="3272222" y="1709965"/>
              <a:ext cx="1583703" cy="791852"/>
              <a:chOff x="2965029" y="1574276"/>
              <a:chExt cx="1583703" cy="791852"/>
            </a:xfrm>
          </p:grpSpPr>
          <p:sp>
            <p:nvSpPr>
              <p:cNvPr id="7" name="Rectangle 6">
                <a:extLst>
                  <a:ext uri="{FF2B5EF4-FFF2-40B4-BE49-F238E27FC236}">
                    <a16:creationId xmlns:a16="http://schemas.microsoft.com/office/drawing/2014/main" id="{1005CD63-8492-FA38-8B6C-EA60AE83D691}"/>
                  </a:ext>
                </a:extLst>
              </p:cNvPr>
              <p:cNvSpPr/>
              <p:nvPr/>
            </p:nvSpPr>
            <p:spPr>
              <a:xfrm>
                <a:off x="2965029" y="1574276"/>
                <a:ext cx="1583703" cy="79185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8" name="Picture 7" descr="Logo&#10;&#10;Description automatically generated with medium confidence">
                <a:extLst>
                  <a:ext uri="{FF2B5EF4-FFF2-40B4-BE49-F238E27FC236}">
                    <a16:creationId xmlns:a16="http://schemas.microsoft.com/office/drawing/2014/main" id="{C6515B54-0B65-DCB2-2544-3501E259B0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0519" y="1772416"/>
                <a:ext cx="1523274" cy="433648"/>
              </a:xfrm>
              <a:prstGeom prst="rect">
                <a:avLst/>
              </a:prstGeom>
              <a:ln>
                <a:noFill/>
              </a:ln>
            </p:spPr>
          </p:pic>
        </p:grpSp>
      </p:grpSp>
      <p:sp>
        <p:nvSpPr>
          <p:cNvPr id="2" name="Τίτλος 1">
            <a:extLst>
              <a:ext uri="{FF2B5EF4-FFF2-40B4-BE49-F238E27FC236}">
                <a16:creationId xmlns:a16="http://schemas.microsoft.com/office/drawing/2014/main" id="{8069E76A-8EEF-B192-98EB-565D61957CC7}"/>
              </a:ext>
            </a:extLst>
          </p:cNvPr>
          <p:cNvSpPr>
            <a:spLocks noGrp="1"/>
          </p:cNvSpPr>
          <p:nvPr>
            <p:ph type="title"/>
          </p:nvPr>
        </p:nvSpPr>
        <p:spPr/>
        <p:txBody>
          <a:bodyPr/>
          <a:lstStyle/>
          <a:p>
            <a:r>
              <a:rPr lang="el-GR" dirty="0" err="1">
                <a:solidFill>
                  <a:srgbClr val="04727A"/>
                </a:solidFill>
                <a:latin typeface="Be Vietnam"/>
                <a:cs typeface="Calibri"/>
              </a:rPr>
              <a:t>Scenario</a:t>
            </a:r>
            <a:r>
              <a:rPr lang="el-GR" dirty="0">
                <a:solidFill>
                  <a:srgbClr val="04727A"/>
                </a:solidFill>
                <a:latin typeface="Be Vietnam"/>
                <a:cs typeface="Calibri"/>
              </a:rPr>
              <a:t> </a:t>
            </a:r>
            <a:r>
              <a:rPr lang="el-GR" dirty="0" err="1">
                <a:solidFill>
                  <a:srgbClr val="04727A"/>
                </a:solidFill>
                <a:latin typeface="Be Vietnam"/>
                <a:cs typeface="Calibri"/>
              </a:rPr>
              <a:t>Builder</a:t>
            </a:r>
            <a:endParaRPr lang="el-GR" dirty="0" err="1"/>
          </a:p>
        </p:txBody>
      </p:sp>
      <p:sp>
        <p:nvSpPr>
          <p:cNvPr id="6" name="Θέση περιεχομένου 5">
            <a:extLst>
              <a:ext uri="{FF2B5EF4-FFF2-40B4-BE49-F238E27FC236}">
                <a16:creationId xmlns:a16="http://schemas.microsoft.com/office/drawing/2014/main" id="{5DEF57AE-EEEA-E4E8-74BE-1F07E88873CD}"/>
              </a:ext>
            </a:extLst>
          </p:cNvPr>
          <p:cNvSpPr>
            <a:spLocks noGrp="1"/>
          </p:cNvSpPr>
          <p:nvPr>
            <p:ph idx="1"/>
          </p:nvPr>
        </p:nvSpPr>
        <p:spPr>
          <a:xfrm>
            <a:off x="146973" y="931642"/>
            <a:ext cx="3633290" cy="5561233"/>
          </a:xfrm>
        </p:spPr>
        <p:txBody>
          <a:bodyPr>
            <a:normAutofit fontScale="92500"/>
          </a:bodyPr>
          <a:lstStyle/>
          <a:p>
            <a:pPr>
              <a:lnSpc>
                <a:spcPct val="120000"/>
              </a:lnSpc>
              <a:spcBef>
                <a:spcPts val="0"/>
              </a:spcBef>
              <a:spcAft>
                <a:spcPts val="300"/>
              </a:spcAft>
            </a:pPr>
            <a:r>
              <a:rPr lang="en-US" sz="1600" dirty="0"/>
              <a:t>Creation of highly customizable, fully digital, and  flexible Mass Casualty Incident (MCI) scenarios </a:t>
            </a:r>
          </a:p>
          <a:p>
            <a:pPr lvl="1">
              <a:lnSpc>
                <a:spcPct val="120000"/>
              </a:lnSpc>
              <a:spcBef>
                <a:spcPts val="0"/>
              </a:spcBef>
              <a:spcAft>
                <a:spcPts val="300"/>
              </a:spcAft>
            </a:pPr>
            <a:r>
              <a:rPr lang="en-US" sz="1400" dirty="0"/>
              <a:t>specifically tailored for emergency response training exercises </a:t>
            </a:r>
          </a:p>
          <a:p>
            <a:pPr>
              <a:lnSpc>
                <a:spcPct val="120000"/>
              </a:lnSpc>
              <a:spcBef>
                <a:spcPts val="0"/>
              </a:spcBef>
              <a:spcAft>
                <a:spcPts val="300"/>
              </a:spcAft>
            </a:pPr>
            <a:r>
              <a:rPr lang="en-US" sz="1600" dirty="0"/>
              <a:t>Real-time, comprehensive oversight of scenario dynamics as they unfold </a:t>
            </a:r>
          </a:p>
          <a:p>
            <a:pPr>
              <a:lnSpc>
                <a:spcPct val="120000"/>
              </a:lnSpc>
              <a:spcBef>
                <a:spcPts val="0"/>
              </a:spcBef>
              <a:spcAft>
                <a:spcPts val="300"/>
              </a:spcAft>
            </a:pPr>
            <a:endParaRPr lang="en-US" sz="1600" dirty="0"/>
          </a:p>
          <a:p>
            <a:pPr>
              <a:lnSpc>
                <a:spcPct val="120000"/>
              </a:lnSpc>
              <a:spcBef>
                <a:spcPts val="0"/>
              </a:spcBef>
              <a:spcAft>
                <a:spcPts val="300"/>
              </a:spcAft>
            </a:pPr>
            <a:r>
              <a:rPr lang="en-US" sz="1600" dirty="0"/>
              <a:t>Simulating both physical interactions and system communications</a:t>
            </a:r>
          </a:p>
          <a:p>
            <a:pPr lvl="1">
              <a:lnSpc>
                <a:spcPct val="120000"/>
              </a:lnSpc>
              <a:spcBef>
                <a:spcPts val="0"/>
              </a:spcBef>
              <a:spcAft>
                <a:spcPts val="300"/>
              </a:spcAft>
            </a:pPr>
            <a:r>
              <a:rPr lang="en-US" sz="1400" dirty="0"/>
              <a:t>replicates real-world complexities, including the transmission of real-time, </a:t>
            </a:r>
            <a:r>
              <a:rPr lang="en-US" sz="1400" b="1" dirty="0"/>
              <a:t>dynamically updated vital signs for simulated patients</a:t>
            </a:r>
            <a:r>
              <a:rPr lang="en-US" sz="1400" dirty="0"/>
              <a:t> </a:t>
            </a:r>
          </a:p>
          <a:p>
            <a:pPr>
              <a:lnSpc>
                <a:spcPct val="120000"/>
              </a:lnSpc>
              <a:spcBef>
                <a:spcPts val="0"/>
              </a:spcBef>
              <a:spcAft>
                <a:spcPts val="300"/>
              </a:spcAft>
            </a:pPr>
            <a:endParaRPr lang="en-US" sz="1600" dirty="0"/>
          </a:p>
          <a:p>
            <a:pPr>
              <a:lnSpc>
                <a:spcPct val="120000"/>
              </a:lnSpc>
              <a:spcBef>
                <a:spcPts val="0"/>
              </a:spcBef>
              <a:spcAft>
                <a:spcPts val="300"/>
              </a:spcAft>
            </a:pPr>
            <a:r>
              <a:rPr lang="en-US" sz="1600" dirty="0"/>
              <a:t>These metrics adjust based on the actions performed by first responders in the field, providing an immersive, responsive training environment</a:t>
            </a:r>
            <a:endParaRPr lang="en-GB" sz="1600" dirty="0"/>
          </a:p>
        </p:txBody>
      </p:sp>
      <p:pic>
        <p:nvPicPr>
          <p:cNvPr id="9" name="Picture 8">
            <a:extLst>
              <a:ext uri="{FF2B5EF4-FFF2-40B4-BE49-F238E27FC236}">
                <a16:creationId xmlns:a16="http://schemas.microsoft.com/office/drawing/2014/main" id="{17EE3AC8-4640-4F8B-86F7-1CB84D7D3DBF}"/>
              </a:ext>
            </a:extLst>
          </p:cNvPr>
          <p:cNvPicPr>
            <a:picLocks noChangeAspect="1"/>
          </p:cNvPicPr>
          <p:nvPr/>
        </p:nvPicPr>
        <p:blipFill rotWithShape="1">
          <a:blip r:embed="rId3">
            <a:extLst>
              <a:ext uri="{28A0092B-C50C-407E-A947-70E740481C1C}">
                <a14:useLocalDpi xmlns:a14="http://schemas.microsoft.com/office/drawing/2010/main" val="0"/>
              </a:ext>
            </a:extLst>
          </a:blip>
          <a:srcRect t="73794"/>
          <a:stretch/>
        </p:blipFill>
        <p:spPr>
          <a:xfrm>
            <a:off x="3930606" y="5434356"/>
            <a:ext cx="8237071" cy="1123513"/>
          </a:xfrm>
          <a:prstGeom prst="rect">
            <a:avLst/>
          </a:prstGeom>
        </p:spPr>
      </p:pic>
      <p:pic>
        <p:nvPicPr>
          <p:cNvPr id="10" name="Picture 9">
            <a:extLst>
              <a:ext uri="{FF2B5EF4-FFF2-40B4-BE49-F238E27FC236}">
                <a16:creationId xmlns:a16="http://schemas.microsoft.com/office/drawing/2014/main" id="{5B3D9138-A303-42CA-AD43-A7ADE2B6E4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0263" y="1141351"/>
            <a:ext cx="8387414" cy="4279744"/>
          </a:xfrm>
          <a:prstGeom prst="rect">
            <a:avLst/>
          </a:prstGeom>
        </p:spPr>
      </p:pic>
    </p:spTree>
    <p:extLst>
      <p:ext uri="{BB962C8B-B14F-4D97-AF65-F5344CB8AC3E}">
        <p14:creationId xmlns:p14="http://schemas.microsoft.com/office/powerpoint/2010/main" val="2139497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973732C-C0A0-5933-EAEF-C4FAE1162B19}"/>
              </a:ext>
            </a:extLst>
          </p:cNvPr>
          <p:cNvSpPr>
            <a:spLocks noGrp="1"/>
          </p:cNvSpPr>
          <p:nvPr>
            <p:ph type="title"/>
          </p:nvPr>
        </p:nvSpPr>
        <p:spPr>
          <a:xfrm>
            <a:off x="426128" y="365125"/>
            <a:ext cx="10927672" cy="630555"/>
          </a:xfrm>
        </p:spPr>
        <p:txBody>
          <a:bodyPr/>
          <a:lstStyle/>
          <a:p>
            <a:r>
              <a:rPr lang="en-IE" dirty="0"/>
              <a:t>Presentation Contents</a:t>
            </a:r>
          </a:p>
        </p:txBody>
      </p:sp>
      <p:sp>
        <p:nvSpPr>
          <p:cNvPr id="9" name="Content Placeholder 2">
            <a:extLst>
              <a:ext uri="{FF2B5EF4-FFF2-40B4-BE49-F238E27FC236}">
                <a16:creationId xmlns:a16="http://schemas.microsoft.com/office/drawing/2014/main" id="{5DB60DFC-6F50-DF6D-96CE-CE92C83968B4}"/>
              </a:ext>
            </a:extLst>
          </p:cNvPr>
          <p:cNvSpPr>
            <a:spLocks noGrp="1"/>
          </p:cNvSpPr>
          <p:nvPr>
            <p:ph idx="1"/>
          </p:nvPr>
        </p:nvSpPr>
        <p:spPr>
          <a:xfrm>
            <a:off x="426128" y="1226916"/>
            <a:ext cx="6940830" cy="4757195"/>
          </a:xfrm>
        </p:spPr>
        <p:txBody>
          <a:bodyPr/>
          <a:lstStyle/>
          <a:p>
            <a:r>
              <a:rPr lang="en-IE" dirty="0"/>
              <a:t>NIGHTINGALE</a:t>
            </a:r>
            <a:r>
              <a:rPr lang="el-GR" dirty="0"/>
              <a:t> </a:t>
            </a:r>
            <a:r>
              <a:rPr lang="en-US" dirty="0"/>
              <a:t>objectives</a:t>
            </a:r>
          </a:p>
          <a:p>
            <a:r>
              <a:rPr lang="en-US" dirty="0"/>
              <a:t>NIGHTINGALE Tools</a:t>
            </a:r>
            <a:endParaRPr lang="en-IE" dirty="0"/>
          </a:p>
          <a:p>
            <a:r>
              <a:rPr lang="en-US" dirty="0"/>
              <a:t>INFAFRI Capabilities provided</a:t>
            </a:r>
          </a:p>
          <a:p>
            <a:r>
              <a:rPr lang="en-US" dirty="0"/>
              <a:t>NIGHTINGALE Benefits for end-uses</a:t>
            </a:r>
          </a:p>
          <a:p>
            <a:r>
              <a:rPr lang="en-US" dirty="0"/>
              <a:t>TRAINING MATERIAL + Public deliverables </a:t>
            </a:r>
            <a:endParaRPr lang="en-IE" dirty="0"/>
          </a:p>
        </p:txBody>
      </p:sp>
    </p:spTree>
    <p:extLst>
      <p:ext uri="{BB962C8B-B14F-4D97-AF65-F5344CB8AC3E}">
        <p14:creationId xmlns:p14="http://schemas.microsoft.com/office/powerpoint/2010/main" val="23800790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4F92B-134E-2CB2-1BF6-9DB26DE557E3}"/>
              </a:ext>
            </a:extLst>
          </p:cNvPr>
          <p:cNvSpPr>
            <a:spLocks noGrp="1"/>
          </p:cNvSpPr>
          <p:nvPr>
            <p:ph type="title"/>
          </p:nvPr>
        </p:nvSpPr>
        <p:spPr>
          <a:xfrm>
            <a:off x="0" y="0"/>
            <a:ext cx="10927672" cy="630555"/>
          </a:xfrm>
        </p:spPr>
        <p:txBody>
          <a:bodyPr/>
          <a:lstStyle/>
          <a:p>
            <a:r>
              <a:rPr lang="en-US" dirty="0"/>
              <a:t>Capabilities provided             </a:t>
            </a:r>
            <a:endParaRPr lang="en-GB" dirty="0"/>
          </a:p>
        </p:txBody>
      </p:sp>
      <p:sp>
        <p:nvSpPr>
          <p:cNvPr id="3" name="Content Placeholder 2">
            <a:extLst>
              <a:ext uri="{FF2B5EF4-FFF2-40B4-BE49-F238E27FC236}">
                <a16:creationId xmlns:a16="http://schemas.microsoft.com/office/drawing/2014/main" id="{D8A36FCC-BF27-BA34-0A81-6F87A12FE1B7}"/>
              </a:ext>
            </a:extLst>
          </p:cNvPr>
          <p:cNvSpPr>
            <a:spLocks noGrp="1"/>
          </p:cNvSpPr>
          <p:nvPr>
            <p:ph idx="1"/>
          </p:nvPr>
        </p:nvSpPr>
        <p:spPr>
          <a:xfrm>
            <a:off x="89630" y="630555"/>
            <a:ext cx="5638172" cy="5777560"/>
          </a:xfrm>
          <a:ln>
            <a:solidFill>
              <a:schemeClr val="accent1"/>
            </a:solidFill>
          </a:ln>
        </p:spPr>
        <p:txBody>
          <a:bodyPr>
            <a:normAutofit fontScale="92500" lnSpcReduction="10000"/>
          </a:bodyPr>
          <a:lstStyle/>
          <a:p>
            <a:pPr>
              <a:lnSpc>
                <a:spcPct val="120000"/>
              </a:lnSpc>
              <a:spcBef>
                <a:spcPts val="600"/>
              </a:spcBef>
            </a:pPr>
            <a:r>
              <a:rPr lang="en-GB" b="1" dirty="0"/>
              <a:t>1. REAL-TIME TRACKING OF RESPONDERS</a:t>
            </a:r>
          </a:p>
          <a:p>
            <a:pPr lvl="1">
              <a:lnSpc>
                <a:spcPct val="120000"/>
              </a:lnSpc>
              <a:spcBef>
                <a:spcPts val="600"/>
              </a:spcBef>
            </a:pPr>
            <a:r>
              <a:rPr lang="en-GB" dirty="0"/>
              <a:t>C3/IMS</a:t>
            </a:r>
          </a:p>
          <a:p>
            <a:pPr>
              <a:lnSpc>
                <a:spcPct val="120000"/>
              </a:lnSpc>
              <a:spcBef>
                <a:spcPts val="600"/>
              </a:spcBef>
            </a:pPr>
            <a:r>
              <a:rPr lang="en-GB" b="1" dirty="0"/>
              <a:t>2. REAL-TIME DETECTION, MONITORING AND ANALYSIS OF THREATS AND HAZARDS  </a:t>
            </a:r>
            <a:br>
              <a:rPr lang="en-GB" b="1" dirty="0"/>
            </a:br>
            <a:r>
              <a:rPr lang="en-GB" b="1" dirty="0"/>
              <a:t>&amp; 6. REMOTE ACQUISITION OF INFORMATION</a:t>
            </a:r>
          </a:p>
          <a:p>
            <a:pPr lvl="1">
              <a:lnSpc>
                <a:spcPct val="120000"/>
              </a:lnSpc>
              <a:spcBef>
                <a:spcPts val="600"/>
              </a:spcBef>
            </a:pPr>
            <a:r>
              <a:rPr lang="en-GB" dirty="0"/>
              <a:t>UAV Based Scene overview and victim counting</a:t>
            </a:r>
          </a:p>
          <a:p>
            <a:pPr>
              <a:lnSpc>
                <a:spcPct val="120000"/>
              </a:lnSpc>
              <a:spcBef>
                <a:spcPts val="600"/>
              </a:spcBef>
            </a:pPr>
            <a:r>
              <a:rPr lang="en-GB" b="1" dirty="0"/>
              <a:t>4. INTEGRATION OF INFORMATION</a:t>
            </a:r>
          </a:p>
          <a:p>
            <a:pPr lvl="1">
              <a:lnSpc>
                <a:spcPct val="120000"/>
              </a:lnSpc>
              <a:spcBef>
                <a:spcPts val="600"/>
              </a:spcBef>
            </a:pPr>
            <a:r>
              <a:rPr lang="en-GB" dirty="0"/>
              <a:t>Integration from Triage Systems, Online Sources, PSAPs and UAVs</a:t>
            </a:r>
          </a:p>
          <a:p>
            <a:pPr>
              <a:lnSpc>
                <a:spcPct val="120000"/>
              </a:lnSpc>
              <a:spcBef>
                <a:spcPts val="600"/>
              </a:spcBef>
            </a:pPr>
            <a:r>
              <a:rPr lang="en-GB" b="1" dirty="0"/>
              <a:t>7. REMOTE OPERATIONS</a:t>
            </a:r>
          </a:p>
          <a:p>
            <a:pPr lvl="1">
              <a:lnSpc>
                <a:spcPct val="120000"/>
              </a:lnSpc>
              <a:spcBef>
                <a:spcPts val="600"/>
              </a:spcBef>
            </a:pPr>
            <a:r>
              <a:rPr lang="en-GB" dirty="0"/>
              <a:t>UAVs, Thermographic System</a:t>
            </a:r>
          </a:p>
          <a:p>
            <a:pPr>
              <a:lnSpc>
                <a:spcPct val="120000"/>
              </a:lnSpc>
              <a:spcBef>
                <a:spcPts val="600"/>
              </a:spcBef>
            </a:pPr>
            <a:r>
              <a:rPr lang="en-GB" b="1" dirty="0"/>
              <a:t>9. ACTIONABLE INTELLIGENCE</a:t>
            </a:r>
          </a:p>
          <a:p>
            <a:pPr lvl="1">
              <a:lnSpc>
                <a:spcPct val="120000"/>
              </a:lnSpc>
              <a:spcBef>
                <a:spcPts val="600"/>
              </a:spcBef>
            </a:pPr>
            <a:r>
              <a:rPr lang="en-GB" dirty="0"/>
              <a:t>AI-based evolution prediction and recommendations, optimization of evacuation and use of resources </a:t>
            </a:r>
            <a:r>
              <a:rPr lang="en-GB"/>
              <a:t>in hospitals, IDL</a:t>
            </a:r>
            <a:endParaRPr lang="en-GB" dirty="0"/>
          </a:p>
          <a:p>
            <a:pPr marL="0" indent="0">
              <a:buNone/>
            </a:pPr>
            <a:endParaRPr lang="en-GB" dirty="0"/>
          </a:p>
        </p:txBody>
      </p:sp>
      <p:pic>
        <p:nvPicPr>
          <p:cNvPr id="2052" name="Picture 4" descr="IFAFRI (@IFAFRI1) / X">
            <a:extLst>
              <a:ext uri="{FF2B5EF4-FFF2-40B4-BE49-F238E27FC236}">
                <a16:creationId xmlns:a16="http://schemas.microsoft.com/office/drawing/2014/main" id="{64EFD040-D1A9-C56D-C2A2-8F096FA383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142" b="28659"/>
          <a:stretch/>
        </p:blipFill>
        <p:spPr bwMode="auto">
          <a:xfrm>
            <a:off x="2983993" y="44614"/>
            <a:ext cx="1123100" cy="5413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iagram&#10;&#10;Description automatically generated">
            <a:extLst>
              <a:ext uri="{FF2B5EF4-FFF2-40B4-BE49-F238E27FC236}">
                <a16:creationId xmlns:a16="http://schemas.microsoft.com/office/drawing/2014/main" id="{345D796D-8097-102B-2A82-9FECC4C3DDC5}"/>
              </a:ext>
            </a:extLst>
          </p:cNvPr>
          <p:cNvPicPr>
            <a:picLocks noChangeAspect="1"/>
          </p:cNvPicPr>
          <p:nvPr/>
        </p:nvPicPr>
        <p:blipFill rotWithShape="1">
          <a:blip r:embed="rId3">
            <a:extLst>
              <a:ext uri="{28A0092B-C50C-407E-A947-70E740481C1C}">
                <a14:useLocalDpi xmlns:a14="http://schemas.microsoft.com/office/drawing/2010/main" val="0"/>
              </a:ext>
            </a:extLst>
          </a:blip>
          <a:srcRect r="2204"/>
          <a:stretch/>
        </p:blipFill>
        <p:spPr>
          <a:xfrm>
            <a:off x="5357187" y="1622603"/>
            <a:ext cx="6745183" cy="3793463"/>
          </a:xfrm>
          <a:prstGeom prst="rect">
            <a:avLst/>
          </a:prstGeom>
        </p:spPr>
      </p:pic>
    </p:spTree>
    <p:extLst>
      <p:ext uri="{BB962C8B-B14F-4D97-AF65-F5344CB8AC3E}">
        <p14:creationId xmlns:p14="http://schemas.microsoft.com/office/powerpoint/2010/main" val="10840380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B208D-2666-4FFB-ACB2-FAFAAC668D12}"/>
              </a:ext>
            </a:extLst>
          </p:cNvPr>
          <p:cNvSpPr>
            <a:spLocks noGrp="1"/>
          </p:cNvSpPr>
          <p:nvPr>
            <p:ph type="title"/>
          </p:nvPr>
        </p:nvSpPr>
        <p:spPr/>
        <p:txBody>
          <a:bodyPr>
            <a:normAutofit/>
          </a:bodyPr>
          <a:lstStyle/>
          <a:p>
            <a:r>
              <a:rPr lang="en-US" u="sng" dirty="0"/>
              <a:t>NIGHTINGALE Benefits for end-uses</a:t>
            </a:r>
            <a:endParaRPr lang="el-GR" dirty="0"/>
          </a:p>
        </p:txBody>
      </p:sp>
      <p:sp>
        <p:nvSpPr>
          <p:cNvPr id="3" name="Rettangolo con angoli arrotondati 2">
            <a:extLst>
              <a:ext uri="{FF2B5EF4-FFF2-40B4-BE49-F238E27FC236}">
                <a16:creationId xmlns:a16="http://schemas.microsoft.com/office/drawing/2014/main" id="{1B958074-93A7-02C4-E5D0-EE2BB741F377}"/>
              </a:ext>
            </a:extLst>
          </p:cNvPr>
          <p:cNvSpPr/>
          <p:nvPr/>
        </p:nvSpPr>
        <p:spPr>
          <a:xfrm>
            <a:off x="529771" y="1104595"/>
            <a:ext cx="3381828" cy="4643062"/>
          </a:xfrm>
          <a:prstGeom prst="roundRect">
            <a:avLst/>
          </a:prstGeom>
          <a:solidFill>
            <a:srgbClr val="0472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900" b="1" u="sng" dirty="0">
                <a:solidFill>
                  <a:schemeClr val="bg1"/>
                </a:solidFill>
                <a:latin typeface="Nunito Sans"/>
                <a:ea typeface="Arial"/>
                <a:cs typeface="Arial"/>
              </a:rPr>
              <a:t>Capability Development </a:t>
            </a:r>
          </a:p>
          <a:p>
            <a:endParaRPr lang="en-US" sz="1900" b="1" u="sng" dirty="0">
              <a:solidFill>
                <a:schemeClr val="bg1"/>
              </a:solidFill>
              <a:latin typeface="Nunito Sans"/>
              <a:ea typeface="+mn-lt"/>
              <a:cs typeface="Arial"/>
            </a:endParaRPr>
          </a:p>
          <a:p>
            <a:pPr marL="342900" indent="-342900">
              <a:buFont typeface="Arial" panose="020B0604020202020204" pitchFamily="34" charset="0"/>
              <a:buChar char="•"/>
            </a:pPr>
            <a:r>
              <a:rPr lang="en-US" sz="1900" dirty="0">
                <a:solidFill>
                  <a:schemeClr val="bg1"/>
                </a:solidFill>
                <a:ea typeface="+mn-lt"/>
                <a:cs typeface="+mn-lt"/>
              </a:rPr>
              <a:t>Exposure to technological advancements and their associated opportunities</a:t>
            </a:r>
          </a:p>
          <a:p>
            <a:pPr marL="342900" indent="-342900">
              <a:buFont typeface="Arial" panose="020B0604020202020204" pitchFamily="34" charset="0"/>
              <a:buChar char="•"/>
            </a:pPr>
            <a:endParaRPr lang="en-US" sz="1900" dirty="0">
              <a:solidFill>
                <a:schemeClr val="bg1"/>
              </a:solidFill>
              <a:ea typeface="+mn-lt"/>
              <a:cs typeface="+mn-lt"/>
            </a:endParaRPr>
          </a:p>
          <a:p>
            <a:pPr marL="342900" indent="-342900">
              <a:buFont typeface="Arial" panose="020B0604020202020204" pitchFamily="34" charset="0"/>
              <a:buChar char="•"/>
            </a:pPr>
            <a:r>
              <a:rPr lang="en-US" sz="1900" dirty="0">
                <a:solidFill>
                  <a:schemeClr val="bg1"/>
                </a:solidFill>
                <a:ea typeface="+mn-lt"/>
                <a:cs typeface="+mn-lt"/>
              </a:rPr>
              <a:t>Highlighted the need for updating current protocols through adoption, adaptation, and adjustment.</a:t>
            </a:r>
          </a:p>
        </p:txBody>
      </p:sp>
      <p:sp>
        <p:nvSpPr>
          <p:cNvPr id="4" name="Rettangolo con angoli arrotondati 3">
            <a:extLst>
              <a:ext uri="{FF2B5EF4-FFF2-40B4-BE49-F238E27FC236}">
                <a16:creationId xmlns:a16="http://schemas.microsoft.com/office/drawing/2014/main" id="{A662EEC9-5CAC-983D-221C-21DE0DC79A6B}"/>
              </a:ext>
            </a:extLst>
          </p:cNvPr>
          <p:cNvSpPr/>
          <p:nvPr/>
        </p:nvSpPr>
        <p:spPr>
          <a:xfrm>
            <a:off x="4448627" y="1104594"/>
            <a:ext cx="3381828" cy="464306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900" b="1" u="sng" dirty="0"/>
              <a:t>Training:</a:t>
            </a:r>
          </a:p>
          <a:p>
            <a:pPr algn="ctr"/>
            <a:r>
              <a:rPr lang="en-US" sz="1900" b="1" dirty="0"/>
              <a:t> </a:t>
            </a:r>
          </a:p>
          <a:p>
            <a:pPr marL="342900" indent="-342900">
              <a:buFont typeface="Arial" panose="020B0604020202020204" pitchFamily="34" charset="0"/>
              <a:buChar char="•"/>
            </a:pPr>
            <a:r>
              <a:rPr lang="en-US" sz="1900" dirty="0"/>
              <a:t>Opportunity for training enhancement though technology  </a:t>
            </a:r>
          </a:p>
          <a:p>
            <a:pPr marL="342900" indent="-342900">
              <a:buFont typeface="Arial" panose="020B0604020202020204" pitchFamily="34" charset="0"/>
              <a:buChar char="•"/>
            </a:pPr>
            <a:endParaRPr lang="en-US" sz="1900" dirty="0"/>
          </a:p>
          <a:p>
            <a:pPr marL="342900" indent="-342900">
              <a:buFont typeface="Arial" panose="020B0604020202020204" pitchFamily="34" charset="0"/>
              <a:buChar char="•"/>
            </a:pPr>
            <a:r>
              <a:rPr lang="en-US" sz="1900" b="1" dirty="0"/>
              <a:t>Active participation in TTX, SSX, FSXs (~300 individual responders)</a:t>
            </a:r>
          </a:p>
          <a:p>
            <a:pPr marL="342900" indent="-342900">
              <a:buFont typeface="Arial" panose="020B0604020202020204" pitchFamily="34" charset="0"/>
              <a:buChar char="•"/>
            </a:pPr>
            <a:endParaRPr lang="en-US" sz="1900" dirty="0"/>
          </a:p>
          <a:p>
            <a:pPr marL="342900" indent="-342900">
              <a:buFont typeface="Arial" panose="020B0604020202020204" pitchFamily="34" charset="0"/>
              <a:buChar char="•"/>
            </a:pPr>
            <a:r>
              <a:rPr lang="en-US" sz="1900" b="1" dirty="0"/>
              <a:t>2 MACSIM Sim Exercises (for training and benchmarking)</a:t>
            </a:r>
          </a:p>
        </p:txBody>
      </p:sp>
      <p:sp>
        <p:nvSpPr>
          <p:cNvPr id="7" name="Rettangolo con angoli arrotondati 6">
            <a:extLst>
              <a:ext uri="{FF2B5EF4-FFF2-40B4-BE49-F238E27FC236}">
                <a16:creationId xmlns:a16="http://schemas.microsoft.com/office/drawing/2014/main" id="{40FC0F89-F9AF-61D2-7139-11E2A022A645}"/>
              </a:ext>
            </a:extLst>
          </p:cNvPr>
          <p:cNvSpPr/>
          <p:nvPr/>
        </p:nvSpPr>
        <p:spPr>
          <a:xfrm>
            <a:off x="8343292" y="995680"/>
            <a:ext cx="3547535" cy="4751975"/>
          </a:xfrm>
          <a:prstGeom prst="round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900" b="1" u="sng" dirty="0">
              <a:solidFill>
                <a:schemeClr val="bg1"/>
              </a:solidFill>
              <a:latin typeface="Nunito Sans"/>
              <a:ea typeface="Arial"/>
              <a:cs typeface="Arial"/>
            </a:endParaRPr>
          </a:p>
          <a:p>
            <a:pPr algn="ctr"/>
            <a:r>
              <a:rPr lang="en-US" sz="1900" b="1" u="sng" dirty="0">
                <a:solidFill>
                  <a:schemeClr val="bg1"/>
                </a:solidFill>
                <a:latin typeface="Nunito Sans"/>
                <a:ea typeface="Arial"/>
                <a:cs typeface="Arial"/>
              </a:rPr>
              <a:t>Expanded Networks</a:t>
            </a:r>
            <a:r>
              <a:rPr lang="en-US" sz="1900" u="sng" dirty="0">
                <a:solidFill>
                  <a:schemeClr val="bg1"/>
                </a:solidFill>
                <a:latin typeface="Nunito Sans"/>
                <a:ea typeface="Arial"/>
                <a:cs typeface="Arial"/>
              </a:rPr>
              <a:t>: </a:t>
            </a:r>
          </a:p>
          <a:p>
            <a:pPr marL="342900" indent="-342900">
              <a:buFont typeface="Arial" panose="020B0604020202020204" pitchFamily="34" charset="0"/>
              <a:buChar char="•"/>
            </a:pPr>
            <a:r>
              <a:rPr lang="en-US" sz="1900" dirty="0">
                <a:solidFill>
                  <a:schemeClr val="bg1"/>
                </a:solidFill>
                <a:latin typeface="Nunito Sans"/>
                <a:ea typeface="Arial"/>
                <a:cs typeface="Arial"/>
              </a:rPr>
              <a:t>Networking opportunities fostered connections between </a:t>
            </a:r>
            <a:r>
              <a:rPr lang="en-US" sz="1900" b="1" dirty="0">
                <a:solidFill>
                  <a:schemeClr val="bg1"/>
                </a:solidFill>
                <a:latin typeface="Nunito Sans"/>
                <a:ea typeface="Arial"/>
                <a:cs typeface="Arial"/>
              </a:rPr>
              <a:t>community members, emergency professionals, and tech developers</a:t>
            </a:r>
            <a:r>
              <a:rPr lang="en-US" sz="1900" dirty="0">
                <a:solidFill>
                  <a:schemeClr val="bg1"/>
                </a:solidFill>
                <a:latin typeface="Nunito Sans"/>
                <a:ea typeface="Arial"/>
                <a:cs typeface="Arial"/>
              </a:rPr>
              <a:t> promoting better cooperation in future crises</a:t>
            </a:r>
          </a:p>
          <a:p>
            <a:pPr marL="342900" indent="-342900">
              <a:buFont typeface="Arial" panose="020B0604020202020204" pitchFamily="34" charset="0"/>
              <a:buChar char="•"/>
            </a:pPr>
            <a:endParaRPr lang="en-US" sz="1900" dirty="0">
              <a:solidFill>
                <a:schemeClr val="bg1"/>
              </a:solidFill>
              <a:latin typeface="Nunito Sans"/>
              <a:ea typeface="Arial"/>
              <a:cs typeface="Arial"/>
            </a:endParaRPr>
          </a:p>
          <a:p>
            <a:pPr marL="342900" indent="-342900">
              <a:buFont typeface="Arial" panose="020B0604020202020204" pitchFamily="34" charset="0"/>
              <a:buChar char="•"/>
            </a:pPr>
            <a:r>
              <a:rPr lang="en-US" sz="1900" dirty="0">
                <a:solidFill>
                  <a:schemeClr val="bg1"/>
                </a:solidFill>
                <a:latin typeface="Nunito Sans"/>
                <a:ea typeface="Arial"/>
                <a:cs typeface="Arial"/>
              </a:rPr>
              <a:t>5 Round Tables on Common Denominators (incl. UAB)</a:t>
            </a:r>
          </a:p>
          <a:p>
            <a:pPr algn="ctr"/>
            <a:endParaRPr lang="en-US" sz="1900" dirty="0">
              <a:solidFill>
                <a:schemeClr val="bg1"/>
              </a:solidFill>
              <a:latin typeface="Nunito Sans"/>
              <a:ea typeface="Arial"/>
              <a:cs typeface="Arial"/>
            </a:endParaRPr>
          </a:p>
          <a:p>
            <a:pPr algn="ctr"/>
            <a:r>
              <a:rPr lang="en-US" sz="1900" dirty="0">
                <a:solidFill>
                  <a:schemeClr val="bg1"/>
                </a:solidFill>
                <a:latin typeface="Nunito Sans"/>
                <a:ea typeface="Arial"/>
                <a:cs typeface="Arial"/>
              </a:rPr>
              <a:t>​</a:t>
            </a:r>
            <a:endParaRPr lang="it-IT" dirty="0">
              <a:solidFill>
                <a:schemeClr val="bg1"/>
              </a:solidFill>
            </a:endParaRPr>
          </a:p>
        </p:txBody>
      </p:sp>
    </p:spTree>
    <p:extLst>
      <p:ext uri="{BB962C8B-B14F-4D97-AF65-F5344CB8AC3E}">
        <p14:creationId xmlns:p14="http://schemas.microsoft.com/office/powerpoint/2010/main" val="15885634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691DB-3E9C-4A80-BA42-1AEF3A18C2FE}"/>
              </a:ext>
            </a:extLst>
          </p:cNvPr>
          <p:cNvSpPr>
            <a:spLocks noGrp="1"/>
          </p:cNvSpPr>
          <p:nvPr>
            <p:ph type="title"/>
          </p:nvPr>
        </p:nvSpPr>
        <p:spPr>
          <a:xfrm>
            <a:off x="426128" y="365125"/>
            <a:ext cx="11194854" cy="630555"/>
          </a:xfrm>
        </p:spPr>
        <p:txBody>
          <a:bodyPr/>
          <a:lstStyle/>
          <a:p>
            <a:r>
              <a:rPr lang="en-US" dirty="0"/>
              <a:t>Training Material / Deliverables</a:t>
            </a:r>
            <a:endParaRPr lang="el-GR" dirty="0"/>
          </a:p>
        </p:txBody>
      </p:sp>
      <p:pic>
        <p:nvPicPr>
          <p:cNvPr id="6" name="Picture 2" descr="A computer on a table&#10;&#10;Description automatically generated">
            <a:extLst>
              <a:ext uri="{FF2B5EF4-FFF2-40B4-BE49-F238E27FC236}">
                <a16:creationId xmlns:a16="http://schemas.microsoft.com/office/drawing/2014/main" id="{1FE12671-BE24-4144-A718-CA175E9D514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0175" y="1564218"/>
            <a:ext cx="4469963" cy="29199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screenshot of a login screen&#10;&#10;Description automatically generated">
            <a:extLst>
              <a:ext uri="{FF2B5EF4-FFF2-40B4-BE49-F238E27FC236}">
                <a16:creationId xmlns:a16="http://schemas.microsoft.com/office/drawing/2014/main" id="{D43EC728-0117-42EE-B8D4-E7D5279A499F}"/>
              </a:ext>
            </a:extLst>
          </p:cNvPr>
          <p:cNvPicPr>
            <a:picLocks noGrp="1" noChangeAspect="1" noChangeArrowheads="1"/>
          </p:cNvPicPr>
          <p:nvPr>
            <p:ph idx="13"/>
          </p:nvPr>
        </p:nvPicPr>
        <p:blipFill>
          <a:blip r:embed="rId3">
            <a:extLst>
              <a:ext uri="{28A0092B-C50C-407E-A947-70E740481C1C}">
                <a14:useLocalDpi xmlns:a14="http://schemas.microsoft.com/office/drawing/2010/main" val="0"/>
              </a:ext>
            </a:extLst>
          </a:blip>
          <a:srcRect/>
          <a:stretch>
            <a:fillRect/>
          </a:stretch>
        </p:blipFill>
        <p:spPr bwMode="auto">
          <a:xfrm>
            <a:off x="6096000" y="1826125"/>
            <a:ext cx="2248473" cy="480125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385180EF-9CB5-494E-B847-80260ABBE683}"/>
              </a:ext>
            </a:extLst>
          </p:cNvPr>
          <p:cNvGrpSpPr/>
          <p:nvPr/>
        </p:nvGrpSpPr>
        <p:grpSpPr>
          <a:xfrm>
            <a:off x="6278376" y="2265673"/>
            <a:ext cx="1846449" cy="3965793"/>
            <a:chOff x="9195427" y="1920533"/>
            <a:chExt cx="1384281" cy="2880067"/>
          </a:xfrm>
        </p:grpSpPr>
        <p:pic>
          <p:nvPicPr>
            <p:cNvPr id="5" name="Picture 4">
              <a:extLst>
                <a:ext uri="{FF2B5EF4-FFF2-40B4-BE49-F238E27FC236}">
                  <a16:creationId xmlns:a16="http://schemas.microsoft.com/office/drawing/2014/main" id="{F8D9BBF7-5BEC-4B02-9303-3B5646309424}"/>
                </a:ext>
              </a:extLst>
            </p:cNvPr>
            <p:cNvPicPr>
              <a:picLocks noChangeAspect="1"/>
            </p:cNvPicPr>
            <p:nvPr/>
          </p:nvPicPr>
          <p:blipFill>
            <a:blip r:embed="rId4"/>
            <a:stretch>
              <a:fillRect/>
            </a:stretch>
          </p:blipFill>
          <p:spPr>
            <a:xfrm>
              <a:off x="9195428" y="1920533"/>
              <a:ext cx="1384280" cy="2353017"/>
            </a:xfrm>
            <a:prstGeom prst="rect">
              <a:avLst/>
            </a:prstGeom>
          </p:spPr>
        </p:pic>
        <p:pic>
          <p:nvPicPr>
            <p:cNvPr id="7" name="Picture 6">
              <a:extLst>
                <a:ext uri="{FF2B5EF4-FFF2-40B4-BE49-F238E27FC236}">
                  <a16:creationId xmlns:a16="http://schemas.microsoft.com/office/drawing/2014/main" id="{275CE4CF-8F56-4D72-B3E8-C5026475C2AA}"/>
                </a:ext>
              </a:extLst>
            </p:cNvPr>
            <p:cNvPicPr>
              <a:picLocks noChangeAspect="1"/>
            </p:cNvPicPr>
            <p:nvPr/>
          </p:nvPicPr>
          <p:blipFill rotWithShape="1">
            <a:blip r:embed="rId5"/>
            <a:srcRect r="1240" b="58753"/>
            <a:stretch/>
          </p:blipFill>
          <p:spPr>
            <a:xfrm>
              <a:off x="9195427" y="4202113"/>
              <a:ext cx="1384281" cy="598487"/>
            </a:xfrm>
            <a:prstGeom prst="rect">
              <a:avLst/>
            </a:prstGeom>
          </p:spPr>
        </p:pic>
      </p:grpSp>
      <p:pic>
        <p:nvPicPr>
          <p:cNvPr id="9" name="Picture 8">
            <a:extLst>
              <a:ext uri="{FF2B5EF4-FFF2-40B4-BE49-F238E27FC236}">
                <a16:creationId xmlns:a16="http://schemas.microsoft.com/office/drawing/2014/main" id="{D463856D-7D30-4181-96E9-FA36100291C0}"/>
              </a:ext>
            </a:extLst>
          </p:cNvPr>
          <p:cNvPicPr>
            <a:picLocks noChangeAspect="1"/>
          </p:cNvPicPr>
          <p:nvPr/>
        </p:nvPicPr>
        <p:blipFill>
          <a:blip r:embed="rId6"/>
          <a:stretch>
            <a:fillRect/>
          </a:stretch>
        </p:blipFill>
        <p:spPr>
          <a:xfrm>
            <a:off x="10469870" y="5133974"/>
            <a:ext cx="1712053" cy="1724025"/>
          </a:xfrm>
          <a:prstGeom prst="rect">
            <a:avLst/>
          </a:prstGeom>
        </p:spPr>
      </p:pic>
      <p:pic>
        <p:nvPicPr>
          <p:cNvPr id="10" name="Picture 9">
            <a:extLst>
              <a:ext uri="{FF2B5EF4-FFF2-40B4-BE49-F238E27FC236}">
                <a16:creationId xmlns:a16="http://schemas.microsoft.com/office/drawing/2014/main" id="{DC8E355F-6442-4C7F-B559-446F9D92D165}"/>
              </a:ext>
            </a:extLst>
          </p:cNvPr>
          <p:cNvPicPr>
            <a:picLocks noChangeAspect="1"/>
          </p:cNvPicPr>
          <p:nvPr/>
        </p:nvPicPr>
        <p:blipFill>
          <a:blip r:embed="rId7"/>
          <a:stretch>
            <a:fillRect/>
          </a:stretch>
        </p:blipFill>
        <p:spPr>
          <a:xfrm>
            <a:off x="10077" y="5141668"/>
            <a:ext cx="1722130" cy="1716332"/>
          </a:xfrm>
          <a:prstGeom prst="rect">
            <a:avLst/>
          </a:prstGeom>
        </p:spPr>
      </p:pic>
      <p:sp>
        <p:nvSpPr>
          <p:cNvPr id="11" name="Rectangle 10">
            <a:extLst>
              <a:ext uri="{FF2B5EF4-FFF2-40B4-BE49-F238E27FC236}">
                <a16:creationId xmlns:a16="http://schemas.microsoft.com/office/drawing/2014/main" id="{960B73CB-FA9D-443E-9767-D8D648F46F6D}"/>
              </a:ext>
            </a:extLst>
          </p:cNvPr>
          <p:cNvSpPr/>
          <p:nvPr/>
        </p:nvSpPr>
        <p:spPr>
          <a:xfrm>
            <a:off x="95759" y="4534080"/>
            <a:ext cx="5572359" cy="646331"/>
          </a:xfrm>
          <a:prstGeom prst="rect">
            <a:avLst/>
          </a:prstGeom>
        </p:spPr>
        <p:txBody>
          <a:bodyPr wrap="none">
            <a:spAutoFit/>
          </a:bodyPr>
          <a:lstStyle/>
          <a:p>
            <a:r>
              <a:rPr lang="el-GR">
                <a:hlinkClick r:id="rId8"/>
              </a:rPr>
              <a:t>https://www.nightingale-triage.eu/training-material/</a:t>
            </a:r>
            <a:endParaRPr lang="en-US"/>
          </a:p>
          <a:p>
            <a:endParaRPr lang="el-GR"/>
          </a:p>
        </p:txBody>
      </p:sp>
      <p:sp>
        <p:nvSpPr>
          <p:cNvPr id="12" name="Rectangle 11">
            <a:extLst>
              <a:ext uri="{FF2B5EF4-FFF2-40B4-BE49-F238E27FC236}">
                <a16:creationId xmlns:a16="http://schemas.microsoft.com/office/drawing/2014/main" id="{140DBAE9-98CD-4A8C-A15B-C8B365D10500}"/>
              </a:ext>
            </a:extLst>
          </p:cNvPr>
          <p:cNvSpPr/>
          <p:nvPr/>
        </p:nvSpPr>
        <p:spPr>
          <a:xfrm>
            <a:off x="7205129" y="1506778"/>
            <a:ext cx="5101076" cy="646331"/>
          </a:xfrm>
          <a:prstGeom prst="rect">
            <a:avLst/>
          </a:prstGeom>
        </p:spPr>
        <p:txBody>
          <a:bodyPr wrap="none">
            <a:spAutoFit/>
          </a:bodyPr>
          <a:lstStyle/>
          <a:p>
            <a:r>
              <a:rPr lang="el-GR">
                <a:hlinkClick r:id="rId9"/>
              </a:rPr>
              <a:t>https://www.nightingale-triage.eu/deliverables/</a:t>
            </a:r>
            <a:endParaRPr lang="en-US"/>
          </a:p>
          <a:p>
            <a:endParaRPr lang="el-GR"/>
          </a:p>
        </p:txBody>
      </p:sp>
      <p:sp>
        <p:nvSpPr>
          <p:cNvPr id="13" name="Rectangle 12">
            <a:extLst>
              <a:ext uri="{FF2B5EF4-FFF2-40B4-BE49-F238E27FC236}">
                <a16:creationId xmlns:a16="http://schemas.microsoft.com/office/drawing/2014/main" id="{4C54C22A-9C76-4466-82FE-A0DBB3BCA16C}"/>
              </a:ext>
            </a:extLst>
          </p:cNvPr>
          <p:cNvSpPr/>
          <p:nvPr/>
        </p:nvSpPr>
        <p:spPr>
          <a:xfrm>
            <a:off x="8364682" y="1922455"/>
            <a:ext cx="3874721" cy="3416320"/>
          </a:xfrm>
          <a:prstGeom prst="rect">
            <a:avLst/>
          </a:prstGeom>
        </p:spPr>
        <p:txBody>
          <a:bodyPr wrap="square">
            <a:spAutoFit/>
          </a:bodyPr>
          <a:lstStyle/>
          <a:p>
            <a:r>
              <a:rPr lang="en-US" sz="1600" b="1"/>
              <a:t>Indicative public deliverable list:</a:t>
            </a:r>
          </a:p>
          <a:p>
            <a:pPr marL="285750" indent="-285750">
              <a:buFont typeface="Wingdings" panose="05000000000000000000" pitchFamily="2" charset="2"/>
              <a:buChar char="v"/>
            </a:pPr>
            <a:r>
              <a:rPr lang="en-US" sz="1600"/>
              <a:t>Common Denominators and New Paradigm for Trauma care in MCIs</a:t>
            </a:r>
          </a:p>
          <a:p>
            <a:pPr marL="285750" indent="-285750">
              <a:buFont typeface="Wingdings" panose="05000000000000000000" pitchFamily="2" charset="2"/>
              <a:buChar char="v"/>
            </a:pPr>
            <a:r>
              <a:rPr lang="en-US" sz="1600"/>
              <a:t>Technology Handbook for Emergency Medical Response</a:t>
            </a:r>
          </a:p>
          <a:p>
            <a:pPr marL="285750" indent="-285750">
              <a:buFont typeface="Wingdings" panose="05000000000000000000" pitchFamily="2" charset="2"/>
              <a:buChar char="v"/>
            </a:pPr>
            <a:r>
              <a:rPr lang="en-US" sz="1600"/>
              <a:t>NIGHTINGALE Evaluation and Lessons learned </a:t>
            </a:r>
          </a:p>
          <a:p>
            <a:pPr marL="285750" indent="-285750">
              <a:buFont typeface="Wingdings" panose="05000000000000000000" pitchFamily="2" charset="2"/>
              <a:buChar char="v"/>
            </a:pPr>
            <a:r>
              <a:rPr lang="en-US" sz="1600"/>
              <a:t>Pre-normative and pre-</a:t>
            </a:r>
            <a:r>
              <a:rPr lang="en-US" sz="1600" err="1"/>
              <a:t>standardisation</a:t>
            </a:r>
            <a:r>
              <a:rPr lang="en-US" sz="1600"/>
              <a:t> activities report</a:t>
            </a:r>
          </a:p>
          <a:p>
            <a:pPr marL="285750" indent="-285750">
              <a:buFont typeface="Wingdings" panose="05000000000000000000" pitchFamily="2" charset="2"/>
              <a:buChar char="v"/>
            </a:pPr>
            <a:r>
              <a:rPr lang="en-US" sz="1600"/>
              <a:t>Training collateral</a:t>
            </a:r>
          </a:p>
          <a:p>
            <a:pPr marL="285750" indent="-285750">
              <a:buFont typeface="Wingdings" panose="05000000000000000000" pitchFamily="2" charset="2"/>
              <a:buChar char="v"/>
            </a:pPr>
            <a:r>
              <a:rPr lang="en-US" sz="1600"/>
              <a:t>Pre-normative and pre-standardization activities report</a:t>
            </a:r>
          </a:p>
          <a:p>
            <a:pPr marL="285750" indent="-285750">
              <a:buFont typeface="Wingdings" panose="05000000000000000000" pitchFamily="2" charset="2"/>
              <a:buChar char="v"/>
            </a:pPr>
            <a:endParaRPr lang="el-GR" sz="1600"/>
          </a:p>
        </p:txBody>
      </p:sp>
      <p:sp>
        <p:nvSpPr>
          <p:cNvPr id="14" name="Rectangle 13">
            <a:extLst>
              <a:ext uri="{FF2B5EF4-FFF2-40B4-BE49-F238E27FC236}">
                <a16:creationId xmlns:a16="http://schemas.microsoft.com/office/drawing/2014/main" id="{9C6E1049-8FBD-478A-B4E6-429478321542}"/>
              </a:ext>
            </a:extLst>
          </p:cNvPr>
          <p:cNvSpPr/>
          <p:nvPr/>
        </p:nvSpPr>
        <p:spPr>
          <a:xfrm>
            <a:off x="95759" y="1194886"/>
            <a:ext cx="2369559" cy="369332"/>
          </a:xfrm>
          <a:prstGeom prst="rect">
            <a:avLst/>
          </a:prstGeom>
          <a:solidFill>
            <a:schemeClr val="accent4"/>
          </a:solidFill>
        </p:spPr>
        <p:txBody>
          <a:bodyPr wrap="none">
            <a:spAutoFit/>
          </a:bodyPr>
          <a:lstStyle/>
          <a:p>
            <a:pPr marL="285750" indent="-285750">
              <a:buFont typeface="Arial" panose="020B0604020202020204" pitchFamily="34" charset="0"/>
              <a:buChar char="•"/>
            </a:pPr>
            <a:r>
              <a:rPr lang="en-US" b="1" dirty="0">
                <a:solidFill>
                  <a:schemeClr val="bg1"/>
                </a:solidFill>
              </a:rPr>
              <a:t>Training Material:</a:t>
            </a:r>
            <a:endParaRPr lang="el-GR" dirty="0"/>
          </a:p>
        </p:txBody>
      </p:sp>
      <p:sp>
        <p:nvSpPr>
          <p:cNvPr id="3" name="Rectangle 2">
            <a:extLst>
              <a:ext uri="{FF2B5EF4-FFF2-40B4-BE49-F238E27FC236}">
                <a16:creationId xmlns:a16="http://schemas.microsoft.com/office/drawing/2014/main" id="{5BC17CB8-BB90-4511-9BBF-372144F4F9F1}"/>
              </a:ext>
            </a:extLst>
          </p:cNvPr>
          <p:cNvSpPr/>
          <p:nvPr/>
        </p:nvSpPr>
        <p:spPr>
          <a:xfrm>
            <a:off x="6307667" y="1212601"/>
            <a:ext cx="2565126" cy="369332"/>
          </a:xfrm>
          <a:prstGeom prst="rect">
            <a:avLst/>
          </a:prstGeom>
          <a:solidFill>
            <a:schemeClr val="accent4"/>
          </a:solidFill>
        </p:spPr>
        <p:txBody>
          <a:bodyPr wrap="none">
            <a:spAutoFit/>
          </a:bodyPr>
          <a:lstStyle/>
          <a:p>
            <a:pPr marL="285750" indent="-285750">
              <a:buFont typeface="Arial" panose="020B0604020202020204" pitchFamily="34" charset="0"/>
              <a:buChar char="•"/>
            </a:pPr>
            <a:r>
              <a:rPr lang="en-US" b="1" dirty="0">
                <a:solidFill>
                  <a:schemeClr val="bg1"/>
                </a:solidFill>
              </a:rPr>
              <a:t>Public deliverables:</a:t>
            </a:r>
          </a:p>
        </p:txBody>
      </p:sp>
    </p:spTree>
    <p:extLst>
      <p:ext uri="{BB962C8B-B14F-4D97-AF65-F5344CB8AC3E}">
        <p14:creationId xmlns:p14="http://schemas.microsoft.com/office/powerpoint/2010/main" val="6930909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3AE6A584-0663-4288-95E2-66D73A471181}"/>
              </a:ext>
            </a:extLst>
          </p:cNvPr>
          <p:cNvGrpSpPr/>
          <p:nvPr/>
        </p:nvGrpSpPr>
        <p:grpSpPr>
          <a:xfrm>
            <a:off x="2383580" y="1065983"/>
            <a:ext cx="6420960" cy="1985605"/>
            <a:chOff x="2614587" y="711179"/>
            <a:chExt cx="6420960" cy="1985605"/>
          </a:xfrm>
        </p:grpSpPr>
        <p:pic>
          <p:nvPicPr>
            <p:cNvPr id="6" name="Picture 5" descr="A picture containing text, clipart&#10;&#10;Description automatically generated">
              <a:extLst>
                <a:ext uri="{FF2B5EF4-FFF2-40B4-BE49-F238E27FC236}">
                  <a16:creationId xmlns:a16="http://schemas.microsoft.com/office/drawing/2014/main" id="{B81C4B3A-C472-4150-A519-4DA52F9D1C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4587" y="917243"/>
              <a:ext cx="6420960" cy="962182"/>
            </a:xfrm>
            <a:prstGeom prst="rect">
              <a:avLst/>
            </a:prstGeom>
          </p:spPr>
        </p:pic>
        <p:sp>
          <p:nvSpPr>
            <p:cNvPr id="3" name="TextBox 2">
              <a:extLst>
                <a:ext uri="{FF2B5EF4-FFF2-40B4-BE49-F238E27FC236}">
                  <a16:creationId xmlns:a16="http://schemas.microsoft.com/office/drawing/2014/main" id="{D0AE8EC9-3E6B-4116-AA0A-FF452B07AD2F}"/>
                </a:ext>
              </a:extLst>
            </p:cNvPr>
            <p:cNvSpPr txBox="1"/>
            <p:nvPr/>
          </p:nvSpPr>
          <p:spPr>
            <a:xfrm>
              <a:off x="4194692" y="711179"/>
              <a:ext cx="4729890" cy="307777"/>
            </a:xfrm>
            <a:prstGeom prst="rect">
              <a:avLst/>
            </a:prstGeom>
            <a:noFill/>
          </p:spPr>
          <p:txBody>
            <a:bodyPr wrap="square" rtlCol="0">
              <a:spAutoFit/>
            </a:bodyPr>
            <a:lstStyle/>
            <a:p>
              <a:pPr algn="ctr"/>
              <a:r>
                <a:rPr lang="en-IE" sz="1400" spc="300" dirty="0">
                  <a:solidFill>
                    <a:schemeClr val="accent3"/>
                  </a:solidFill>
                </a:rPr>
                <a:t>HORIZON 2020 RESEARCH PROJECT</a:t>
              </a:r>
            </a:p>
          </p:txBody>
        </p:sp>
        <p:sp>
          <p:nvSpPr>
            <p:cNvPr id="4" name="TextBox 3">
              <a:extLst>
                <a:ext uri="{FF2B5EF4-FFF2-40B4-BE49-F238E27FC236}">
                  <a16:creationId xmlns:a16="http://schemas.microsoft.com/office/drawing/2014/main" id="{A130860E-8EC3-4085-91B9-7C4BE31423C4}"/>
                </a:ext>
              </a:extLst>
            </p:cNvPr>
            <p:cNvSpPr txBox="1"/>
            <p:nvPr/>
          </p:nvSpPr>
          <p:spPr>
            <a:xfrm>
              <a:off x="4085222" y="1988898"/>
              <a:ext cx="4729890" cy="707886"/>
            </a:xfrm>
            <a:prstGeom prst="rect">
              <a:avLst/>
            </a:prstGeom>
            <a:noFill/>
          </p:spPr>
          <p:txBody>
            <a:bodyPr wrap="square" rtlCol="0">
              <a:spAutoFit/>
            </a:bodyPr>
            <a:lstStyle/>
            <a:p>
              <a:pPr algn="ctr"/>
              <a:r>
                <a:rPr lang="en-IE" sz="4000" spc="600">
                  <a:solidFill>
                    <a:schemeClr val="accent1">
                      <a:lumMod val="20000"/>
                      <a:lumOff val="80000"/>
                    </a:schemeClr>
                  </a:solidFill>
                  <a:latin typeface="+mj-lt"/>
                </a:rPr>
                <a:t>TRIAGE</a:t>
              </a:r>
            </a:p>
          </p:txBody>
        </p:sp>
      </p:grpSp>
      <p:grpSp>
        <p:nvGrpSpPr>
          <p:cNvPr id="42" name="Group 41">
            <a:extLst>
              <a:ext uri="{FF2B5EF4-FFF2-40B4-BE49-F238E27FC236}">
                <a16:creationId xmlns:a16="http://schemas.microsoft.com/office/drawing/2014/main" id="{39967A08-1668-46EC-93BD-BA396F9A47E8}"/>
              </a:ext>
            </a:extLst>
          </p:cNvPr>
          <p:cNvGrpSpPr/>
          <p:nvPr/>
        </p:nvGrpSpPr>
        <p:grpSpPr>
          <a:xfrm>
            <a:off x="3318544" y="4964866"/>
            <a:ext cx="5554911" cy="985174"/>
            <a:chOff x="3418235" y="4878237"/>
            <a:chExt cx="5554911" cy="985174"/>
          </a:xfrm>
        </p:grpSpPr>
        <p:grpSp>
          <p:nvGrpSpPr>
            <p:cNvPr id="40" name="Group 39">
              <a:extLst>
                <a:ext uri="{FF2B5EF4-FFF2-40B4-BE49-F238E27FC236}">
                  <a16:creationId xmlns:a16="http://schemas.microsoft.com/office/drawing/2014/main" id="{8C49A421-F453-40E7-8F8B-86B6AA69CAC9}"/>
                </a:ext>
              </a:extLst>
            </p:cNvPr>
            <p:cNvGrpSpPr/>
            <p:nvPr/>
          </p:nvGrpSpPr>
          <p:grpSpPr>
            <a:xfrm>
              <a:off x="6394404" y="4878237"/>
              <a:ext cx="2578742" cy="971864"/>
              <a:chOff x="7157110" y="4506751"/>
              <a:chExt cx="2578742" cy="971864"/>
            </a:xfrm>
          </p:grpSpPr>
          <p:sp>
            <p:nvSpPr>
              <p:cNvPr id="35" name="Freeform: Shape 34">
                <a:extLst>
                  <a:ext uri="{FF2B5EF4-FFF2-40B4-BE49-F238E27FC236}">
                    <a16:creationId xmlns:a16="http://schemas.microsoft.com/office/drawing/2014/main" id="{96CFEF7D-6FE3-4B2C-A5AF-C85B0DF005AF}"/>
                  </a:ext>
                </a:extLst>
              </p:cNvPr>
              <p:cNvSpPr/>
              <p:nvPr/>
            </p:nvSpPr>
            <p:spPr>
              <a:xfrm>
                <a:off x="8212224" y="4506751"/>
                <a:ext cx="468514" cy="468514"/>
              </a:xfrm>
              <a:custGeom>
                <a:avLst/>
                <a:gdLst>
                  <a:gd name="connsiteX0" fmla="*/ 295092 w 468514"/>
                  <a:gd name="connsiteY0" fmla="*/ 131857 h 468514"/>
                  <a:gd name="connsiteX1" fmla="*/ 238021 w 468514"/>
                  <a:gd name="connsiteY1" fmla="*/ 187244 h 468514"/>
                  <a:gd name="connsiteX2" fmla="*/ 239499 w 468514"/>
                  <a:gd name="connsiteY2" fmla="*/ 199880 h 468514"/>
                  <a:gd name="connsiteX3" fmla="*/ 121844 w 468514"/>
                  <a:gd name="connsiteY3" fmla="*/ 141990 h 468514"/>
                  <a:gd name="connsiteX4" fmla="*/ 114113 w 468514"/>
                  <a:gd name="connsiteY4" fmla="*/ 169836 h 468514"/>
                  <a:gd name="connsiteX5" fmla="*/ 139501 w 468514"/>
                  <a:gd name="connsiteY5" fmla="*/ 215942 h 468514"/>
                  <a:gd name="connsiteX6" fmla="*/ 113631 w 468514"/>
                  <a:gd name="connsiteY6" fmla="*/ 209002 h 468514"/>
                  <a:gd name="connsiteX7" fmla="*/ 113631 w 468514"/>
                  <a:gd name="connsiteY7" fmla="*/ 209705 h 468514"/>
                  <a:gd name="connsiteX8" fmla="*/ 159428 w 468514"/>
                  <a:gd name="connsiteY8" fmla="*/ 264038 h 468514"/>
                  <a:gd name="connsiteX9" fmla="*/ 144390 w 468514"/>
                  <a:gd name="connsiteY9" fmla="*/ 265986 h 468514"/>
                  <a:gd name="connsiteX10" fmla="*/ 133659 w 468514"/>
                  <a:gd name="connsiteY10" fmla="*/ 264990 h 468514"/>
                  <a:gd name="connsiteX11" fmla="*/ 186995 w 468514"/>
                  <a:gd name="connsiteY11" fmla="*/ 303468 h 468514"/>
                  <a:gd name="connsiteX12" fmla="*/ 116090 w 468514"/>
                  <a:gd name="connsiteY12" fmla="*/ 327186 h 468514"/>
                  <a:gd name="connsiteX13" fmla="*/ 102458 w 468514"/>
                  <a:gd name="connsiteY13" fmla="*/ 326411 h 468514"/>
                  <a:gd name="connsiteX14" fmla="*/ 189982 w 468514"/>
                  <a:gd name="connsiteY14" fmla="*/ 351315 h 468514"/>
                  <a:gd name="connsiteX15" fmla="*/ 352410 w 468514"/>
                  <a:gd name="connsiteY15" fmla="*/ 193660 h 468514"/>
                  <a:gd name="connsiteX16" fmla="*/ 352250 w 468514"/>
                  <a:gd name="connsiteY16" fmla="*/ 186485 h 468514"/>
                  <a:gd name="connsiteX17" fmla="*/ 380711 w 468514"/>
                  <a:gd name="connsiteY17" fmla="*/ 157816 h 468514"/>
                  <a:gd name="connsiteX18" fmla="*/ 347916 w 468514"/>
                  <a:gd name="connsiteY18" fmla="*/ 166557 h 468514"/>
                  <a:gd name="connsiteX19" fmla="*/ 373025 w 468514"/>
                  <a:gd name="connsiteY19" fmla="*/ 135885 h 468514"/>
                  <a:gd name="connsiteX20" fmla="*/ 336760 w 468514"/>
                  <a:gd name="connsiteY20" fmla="*/ 149339 h 468514"/>
                  <a:gd name="connsiteX21" fmla="*/ 295092 w 468514"/>
                  <a:gd name="connsiteY21" fmla="*/ 131857 h 468514"/>
                  <a:gd name="connsiteX22" fmla="*/ 234256 w 468514"/>
                  <a:gd name="connsiteY22" fmla="*/ 0 h 468514"/>
                  <a:gd name="connsiteX23" fmla="*/ 468514 w 468514"/>
                  <a:gd name="connsiteY23" fmla="*/ 234258 h 468514"/>
                  <a:gd name="connsiteX24" fmla="*/ 234256 w 468514"/>
                  <a:gd name="connsiteY24" fmla="*/ 468514 h 468514"/>
                  <a:gd name="connsiteX25" fmla="*/ 0 w 468514"/>
                  <a:gd name="connsiteY25" fmla="*/ 234258 h 468514"/>
                  <a:gd name="connsiteX26" fmla="*/ 234256 w 468514"/>
                  <a:gd name="connsiteY26" fmla="*/ 0 h 46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8514" h="468514">
                    <a:moveTo>
                      <a:pt x="295092" y="131857"/>
                    </a:moveTo>
                    <a:cubicBezTo>
                      <a:pt x="263584" y="131857"/>
                      <a:pt x="238021" y="156645"/>
                      <a:pt x="238021" y="187244"/>
                    </a:cubicBezTo>
                    <a:cubicBezTo>
                      <a:pt x="238021" y="191593"/>
                      <a:pt x="238520" y="195824"/>
                      <a:pt x="239499" y="199880"/>
                    </a:cubicBezTo>
                    <a:cubicBezTo>
                      <a:pt x="192062" y="197567"/>
                      <a:pt x="149984" y="175502"/>
                      <a:pt x="121844" y="141990"/>
                    </a:cubicBezTo>
                    <a:cubicBezTo>
                      <a:pt x="116925" y="150174"/>
                      <a:pt x="114113" y="159675"/>
                      <a:pt x="114113" y="169836"/>
                    </a:cubicBezTo>
                    <a:cubicBezTo>
                      <a:pt x="114113" y="189046"/>
                      <a:pt x="124186" y="206028"/>
                      <a:pt x="139501" y="215942"/>
                    </a:cubicBezTo>
                    <a:cubicBezTo>
                      <a:pt x="130132" y="215649"/>
                      <a:pt x="121346" y="213174"/>
                      <a:pt x="113631" y="209002"/>
                    </a:cubicBezTo>
                    <a:lnTo>
                      <a:pt x="113631" y="209705"/>
                    </a:lnTo>
                    <a:cubicBezTo>
                      <a:pt x="113631" y="236557"/>
                      <a:pt x="133307" y="258943"/>
                      <a:pt x="159428" y="264038"/>
                    </a:cubicBezTo>
                    <a:cubicBezTo>
                      <a:pt x="154640" y="265298"/>
                      <a:pt x="149602" y="265986"/>
                      <a:pt x="144390" y="265986"/>
                    </a:cubicBezTo>
                    <a:cubicBezTo>
                      <a:pt x="140715" y="265986"/>
                      <a:pt x="137143" y="265650"/>
                      <a:pt x="133659" y="264990"/>
                    </a:cubicBezTo>
                    <a:cubicBezTo>
                      <a:pt x="140919" y="287011"/>
                      <a:pt x="162004" y="303027"/>
                      <a:pt x="186995" y="303468"/>
                    </a:cubicBezTo>
                    <a:cubicBezTo>
                      <a:pt x="167451" y="318343"/>
                      <a:pt x="142838" y="327186"/>
                      <a:pt x="116090" y="327186"/>
                    </a:cubicBezTo>
                    <a:cubicBezTo>
                      <a:pt x="111477" y="327186"/>
                      <a:pt x="106939" y="326923"/>
                      <a:pt x="102458" y="326411"/>
                    </a:cubicBezTo>
                    <a:cubicBezTo>
                      <a:pt x="127744" y="342135"/>
                      <a:pt x="157729" y="351315"/>
                      <a:pt x="189982" y="351315"/>
                    </a:cubicBezTo>
                    <a:cubicBezTo>
                      <a:pt x="294988" y="351315"/>
                      <a:pt x="352410" y="266866"/>
                      <a:pt x="352410" y="193660"/>
                    </a:cubicBezTo>
                    <a:lnTo>
                      <a:pt x="352250" y="186485"/>
                    </a:lnTo>
                    <a:cubicBezTo>
                      <a:pt x="363376" y="178695"/>
                      <a:pt x="373054" y="168944"/>
                      <a:pt x="380711" y="157816"/>
                    </a:cubicBezTo>
                    <a:cubicBezTo>
                      <a:pt x="370478" y="162238"/>
                      <a:pt x="359466" y="165209"/>
                      <a:pt x="347916" y="166557"/>
                    </a:cubicBezTo>
                    <a:cubicBezTo>
                      <a:pt x="359717" y="159690"/>
                      <a:pt x="368765" y="148841"/>
                      <a:pt x="373025" y="135885"/>
                    </a:cubicBezTo>
                    <a:cubicBezTo>
                      <a:pt x="361987" y="142253"/>
                      <a:pt x="349775" y="146866"/>
                      <a:pt x="336760" y="149339"/>
                    </a:cubicBezTo>
                    <a:cubicBezTo>
                      <a:pt x="326349" y="138578"/>
                      <a:pt x="311518" y="131857"/>
                      <a:pt x="295092" y="131857"/>
                    </a:cubicBezTo>
                    <a:close/>
                    <a:moveTo>
                      <a:pt x="234256" y="0"/>
                    </a:moveTo>
                    <a:cubicBezTo>
                      <a:pt x="363640" y="0"/>
                      <a:pt x="468514" y="104888"/>
                      <a:pt x="468514" y="234258"/>
                    </a:cubicBezTo>
                    <a:cubicBezTo>
                      <a:pt x="468514" y="363642"/>
                      <a:pt x="363640" y="468514"/>
                      <a:pt x="234256" y="468514"/>
                    </a:cubicBezTo>
                    <a:cubicBezTo>
                      <a:pt x="104872" y="468514"/>
                      <a:pt x="0" y="363640"/>
                      <a:pt x="0" y="234258"/>
                    </a:cubicBezTo>
                    <a:cubicBezTo>
                      <a:pt x="0" y="104888"/>
                      <a:pt x="104874" y="0"/>
                      <a:pt x="234256" y="0"/>
                    </a:cubicBezTo>
                    <a:close/>
                  </a:path>
                </a:pathLst>
              </a:custGeom>
              <a:solidFill>
                <a:schemeClr val="accent1"/>
              </a:solidFill>
              <a:ln w="1735" cap="flat">
                <a:noFill/>
                <a:prstDash val="solid"/>
                <a:miter/>
              </a:ln>
            </p:spPr>
            <p:txBody>
              <a:bodyPr wrap="square" rtlCol="0" anchor="ctr">
                <a:noAutofit/>
              </a:bodyPr>
              <a:lstStyle/>
              <a:p>
                <a:endParaRPr lang="en-IE" sz="1400"/>
              </a:p>
            </p:txBody>
          </p:sp>
          <p:sp>
            <p:nvSpPr>
              <p:cNvPr id="8" name="TextBox 7">
                <a:extLst>
                  <a:ext uri="{FF2B5EF4-FFF2-40B4-BE49-F238E27FC236}">
                    <a16:creationId xmlns:a16="http://schemas.microsoft.com/office/drawing/2014/main" id="{E265DD91-3010-4643-BF00-7FCD5CF7D087}"/>
                  </a:ext>
                </a:extLst>
              </p:cNvPr>
              <p:cNvSpPr txBox="1"/>
              <p:nvPr/>
            </p:nvSpPr>
            <p:spPr>
              <a:xfrm>
                <a:off x="7157110" y="5140061"/>
                <a:ext cx="2578742" cy="338554"/>
              </a:xfrm>
              <a:prstGeom prst="rect">
                <a:avLst/>
              </a:prstGeom>
              <a:noFill/>
            </p:spPr>
            <p:txBody>
              <a:bodyPr wrap="square" rtlCol="0">
                <a:spAutoFit/>
              </a:bodyPr>
              <a:lstStyle/>
              <a:p>
                <a:pPr algn="ctr"/>
                <a:r>
                  <a:rPr lang="en-IE" sz="1600" b="1">
                    <a:solidFill>
                      <a:schemeClr val="accent1">
                        <a:lumMod val="20000"/>
                        <a:lumOff val="80000"/>
                      </a:schemeClr>
                    </a:solidFill>
                  </a:rPr>
                  <a:t>@NGTriageEU</a:t>
                </a:r>
              </a:p>
            </p:txBody>
          </p:sp>
        </p:grpSp>
        <p:grpSp>
          <p:nvGrpSpPr>
            <p:cNvPr id="41" name="Group 40">
              <a:extLst>
                <a:ext uri="{FF2B5EF4-FFF2-40B4-BE49-F238E27FC236}">
                  <a16:creationId xmlns:a16="http://schemas.microsoft.com/office/drawing/2014/main" id="{176062A2-A58E-48FB-A535-634783112509}"/>
                </a:ext>
              </a:extLst>
            </p:cNvPr>
            <p:cNvGrpSpPr/>
            <p:nvPr/>
          </p:nvGrpSpPr>
          <p:grpSpPr>
            <a:xfrm>
              <a:off x="3418235" y="4890363"/>
              <a:ext cx="2530178" cy="973048"/>
              <a:chOff x="4830911" y="4507265"/>
              <a:chExt cx="2530178" cy="973048"/>
            </a:xfrm>
          </p:grpSpPr>
          <p:grpSp>
            <p:nvGrpSpPr>
              <p:cNvPr id="39" name="Group 38">
                <a:extLst>
                  <a:ext uri="{FF2B5EF4-FFF2-40B4-BE49-F238E27FC236}">
                    <a16:creationId xmlns:a16="http://schemas.microsoft.com/office/drawing/2014/main" id="{E5A97732-CA3F-413D-81D6-FBEA3F0739BA}"/>
                  </a:ext>
                </a:extLst>
              </p:cNvPr>
              <p:cNvGrpSpPr/>
              <p:nvPr/>
            </p:nvGrpSpPr>
            <p:grpSpPr>
              <a:xfrm>
                <a:off x="5629258" y="4507265"/>
                <a:ext cx="933485" cy="468514"/>
                <a:chOff x="5949874" y="4762620"/>
                <a:chExt cx="933485" cy="468514"/>
              </a:xfrm>
            </p:grpSpPr>
            <p:grpSp>
              <p:nvGrpSpPr>
                <p:cNvPr id="37" name="Group 36">
                  <a:extLst>
                    <a:ext uri="{FF2B5EF4-FFF2-40B4-BE49-F238E27FC236}">
                      <a16:creationId xmlns:a16="http://schemas.microsoft.com/office/drawing/2014/main" id="{843FF9F0-601B-4BED-92D6-F0E76A1B590B}"/>
                    </a:ext>
                  </a:extLst>
                </p:cNvPr>
                <p:cNvGrpSpPr/>
                <p:nvPr/>
              </p:nvGrpSpPr>
              <p:grpSpPr>
                <a:xfrm>
                  <a:off x="5949874" y="4762620"/>
                  <a:ext cx="468000" cy="468000"/>
                  <a:chOff x="5863514" y="6265526"/>
                  <a:chExt cx="468000" cy="468000"/>
                </a:xfrm>
              </p:grpSpPr>
              <p:sp>
                <p:nvSpPr>
                  <p:cNvPr id="36" name="Freeform: Shape 35">
                    <a:extLst>
                      <a:ext uri="{FF2B5EF4-FFF2-40B4-BE49-F238E27FC236}">
                        <a16:creationId xmlns:a16="http://schemas.microsoft.com/office/drawing/2014/main" id="{2F8DAB96-5330-44A5-8A4B-D8F57704E024}"/>
                      </a:ext>
                    </a:extLst>
                  </p:cNvPr>
                  <p:cNvSpPr>
                    <a:spLocks noChangeArrowheads="1"/>
                  </p:cNvSpPr>
                  <p:nvPr/>
                </p:nvSpPr>
                <p:spPr bwMode="auto">
                  <a:xfrm>
                    <a:off x="5863514" y="6265526"/>
                    <a:ext cx="468000" cy="468000"/>
                  </a:xfrm>
                  <a:custGeom>
                    <a:avLst/>
                    <a:gdLst>
                      <a:gd name="connsiteX0" fmla="*/ 234000 w 468000"/>
                      <a:gd name="connsiteY0" fmla="*/ 126400 h 468000"/>
                      <a:gd name="connsiteX1" fmla="*/ 113247 w 468000"/>
                      <a:gd name="connsiteY1" fmla="*/ 132165 h 468000"/>
                      <a:gd name="connsiteX2" fmla="*/ 86412 w 468000"/>
                      <a:gd name="connsiteY2" fmla="*/ 159065 h 468000"/>
                      <a:gd name="connsiteX3" fmla="*/ 80662 w 468000"/>
                      <a:gd name="connsiteY3" fmla="*/ 234000 h 468000"/>
                      <a:gd name="connsiteX4" fmla="*/ 86412 w 468000"/>
                      <a:gd name="connsiteY4" fmla="*/ 308936 h 468000"/>
                      <a:gd name="connsiteX5" fmla="*/ 113247 w 468000"/>
                      <a:gd name="connsiteY5" fmla="*/ 335836 h 468000"/>
                      <a:gd name="connsiteX6" fmla="*/ 234000 w 468000"/>
                      <a:gd name="connsiteY6" fmla="*/ 341600 h 468000"/>
                      <a:gd name="connsiteX7" fmla="*/ 354754 w 468000"/>
                      <a:gd name="connsiteY7" fmla="*/ 335836 h 468000"/>
                      <a:gd name="connsiteX8" fmla="*/ 381588 w 468000"/>
                      <a:gd name="connsiteY8" fmla="*/ 308936 h 468000"/>
                      <a:gd name="connsiteX9" fmla="*/ 387338 w 468000"/>
                      <a:gd name="connsiteY9" fmla="*/ 234000 h 468000"/>
                      <a:gd name="connsiteX10" fmla="*/ 381588 w 468000"/>
                      <a:gd name="connsiteY10" fmla="*/ 159065 h 468000"/>
                      <a:gd name="connsiteX11" fmla="*/ 354754 w 468000"/>
                      <a:gd name="connsiteY11" fmla="*/ 132165 h 468000"/>
                      <a:gd name="connsiteX12" fmla="*/ 234000 w 468000"/>
                      <a:gd name="connsiteY12" fmla="*/ 126400 h 468000"/>
                      <a:gd name="connsiteX13" fmla="*/ 234000 w 468000"/>
                      <a:gd name="connsiteY13" fmla="*/ 0 h 468000"/>
                      <a:gd name="connsiteX14" fmla="*/ 468000 w 468000"/>
                      <a:gd name="connsiteY14" fmla="*/ 234000 h 468000"/>
                      <a:gd name="connsiteX15" fmla="*/ 234000 w 468000"/>
                      <a:gd name="connsiteY15" fmla="*/ 468000 h 468000"/>
                      <a:gd name="connsiteX16" fmla="*/ 0 w 468000"/>
                      <a:gd name="connsiteY16" fmla="*/ 234000 h 468000"/>
                      <a:gd name="connsiteX17" fmla="*/ 234000 w 468000"/>
                      <a:gd name="connsiteY17" fmla="*/ 0 h 4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8000" h="468000">
                        <a:moveTo>
                          <a:pt x="234000" y="126400"/>
                        </a:moveTo>
                        <a:cubicBezTo>
                          <a:pt x="234000" y="126400"/>
                          <a:pt x="138164" y="126400"/>
                          <a:pt x="113247" y="132165"/>
                        </a:cubicBezTo>
                        <a:cubicBezTo>
                          <a:pt x="99829" y="136007"/>
                          <a:pt x="90246" y="145615"/>
                          <a:pt x="86412" y="159065"/>
                        </a:cubicBezTo>
                        <a:cubicBezTo>
                          <a:pt x="80662" y="184043"/>
                          <a:pt x="80662" y="234000"/>
                          <a:pt x="80662" y="234000"/>
                        </a:cubicBezTo>
                        <a:cubicBezTo>
                          <a:pt x="80662" y="234000"/>
                          <a:pt x="80662" y="283957"/>
                          <a:pt x="86412" y="308936"/>
                        </a:cubicBezTo>
                        <a:cubicBezTo>
                          <a:pt x="90246" y="322386"/>
                          <a:pt x="99829" y="331993"/>
                          <a:pt x="113247" y="335836"/>
                        </a:cubicBezTo>
                        <a:cubicBezTo>
                          <a:pt x="138164" y="341600"/>
                          <a:pt x="234000" y="341600"/>
                          <a:pt x="234000" y="341600"/>
                        </a:cubicBezTo>
                        <a:cubicBezTo>
                          <a:pt x="234000" y="341600"/>
                          <a:pt x="329836" y="341600"/>
                          <a:pt x="354754" y="335836"/>
                        </a:cubicBezTo>
                        <a:cubicBezTo>
                          <a:pt x="368171" y="331993"/>
                          <a:pt x="377755" y="322386"/>
                          <a:pt x="381588" y="308936"/>
                        </a:cubicBezTo>
                        <a:cubicBezTo>
                          <a:pt x="387338" y="283957"/>
                          <a:pt x="387338" y="234000"/>
                          <a:pt x="387338" y="234000"/>
                        </a:cubicBezTo>
                        <a:cubicBezTo>
                          <a:pt x="387338" y="234000"/>
                          <a:pt x="387338" y="184043"/>
                          <a:pt x="381588" y="159065"/>
                        </a:cubicBezTo>
                        <a:cubicBezTo>
                          <a:pt x="377755" y="145615"/>
                          <a:pt x="368171" y="136007"/>
                          <a:pt x="354754" y="132165"/>
                        </a:cubicBezTo>
                        <a:cubicBezTo>
                          <a:pt x="329836" y="126400"/>
                          <a:pt x="234000" y="126400"/>
                          <a:pt x="234000" y="126400"/>
                        </a:cubicBezTo>
                        <a:close/>
                        <a:moveTo>
                          <a:pt x="234000" y="0"/>
                        </a:moveTo>
                        <a:cubicBezTo>
                          <a:pt x="363235" y="0"/>
                          <a:pt x="468000" y="104765"/>
                          <a:pt x="468000" y="234000"/>
                        </a:cubicBezTo>
                        <a:cubicBezTo>
                          <a:pt x="468000" y="363235"/>
                          <a:pt x="363235" y="468000"/>
                          <a:pt x="234000" y="468000"/>
                        </a:cubicBezTo>
                        <a:cubicBezTo>
                          <a:pt x="104765" y="468000"/>
                          <a:pt x="0" y="363235"/>
                          <a:pt x="0" y="234000"/>
                        </a:cubicBezTo>
                        <a:cubicBezTo>
                          <a:pt x="0" y="104765"/>
                          <a:pt x="104765" y="0"/>
                          <a:pt x="234000" y="0"/>
                        </a:cubicBezTo>
                        <a:close/>
                      </a:path>
                    </a:pathLst>
                  </a:custGeom>
                  <a:solidFill>
                    <a:schemeClr val="accent1"/>
                  </a:solidFill>
                  <a:ln>
                    <a:noFill/>
                  </a:ln>
                </p:spPr>
                <p:txBody>
                  <a:bodyPr wrap="square">
                    <a:no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ru-RU" altLang="ru-RU" sz="1400"/>
                  </a:p>
                </p:txBody>
              </p:sp>
              <p:sp>
                <p:nvSpPr>
                  <p:cNvPr id="16" name="Freeform 146">
                    <a:extLst>
                      <a:ext uri="{FF2B5EF4-FFF2-40B4-BE49-F238E27FC236}">
                        <a16:creationId xmlns:a16="http://schemas.microsoft.com/office/drawing/2014/main" id="{33505228-B759-437C-B781-89299F66F2AF}"/>
                      </a:ext>
                    </a:extLst>
                  </p:cNvPr>
                  <p:cNvSpPr>
                    <a:spLocks/>
                  </p:cNvSpPr>
                  <p:nvPr/>
                </p:nvSpPr>
                <p:spPr bwMode="auto">
                  <a:xfrm>
                    <a:off x="6067166" y="6453526"/>
                    <a:ext cx="79863" cy="92000"/>
                  </a:xfrm>
                  <a:custGeom>
                    <a:avLst/>
                    <a:gdLst>
                      <a:gd name="T0" fmla="*/ 0 w 100"/>
                      <a:gd name="T1" fmla="*/ 182563 h 115"/>
                      <a:gd name="T2" fmla="*/ 158750 w 100"/>
                      <a:gd name="T3" fmla="*/ 92075 h 115"/>
                      <a:gd name="T4" fmla="*/ 0 w 100"/>
                      <a:gd name="T5" fmla="*/ 0 h 115"/>
                      <a:gd name="T6" fmla="*/ 0 w 100"/>
                      <a:gd name="T7" fmla="*/ 182563 h 1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 h="115">
                        <a:moveTo>
                          <a:pt x="0" y="115"/>
                        </a:moveTo>
                        <a:lnTo>
                          <a:pt x="100" y="58"/>
                        </a:lnTo>
                        <a:lnTo>
                          <a:pt x="0" y="0"/>
                        </a:lnTo>
                        <a:lnTo>
                          <a:pt x="0" y="115"/>
                        </a:lnTo>
                        <a:close/>
                      </a:path>
                    </a:pathLst>
                  </a:custGeom>
                  <a:solidFill>
                    <a:schemeClr val="accent1"/>
                  </a:solidFill>
                  <a:ln>
                    <a:noFill/>
                  </a:ln>
                </p:spPr>
                <p:txBody>
                  <a:bodyPr/>
                  <a:lstStyle/>
                  <a:p>
                    <a:pPr algn="ctr"/>
                    <a:endParaRPr lang="ru-RU" sz="1400"/>
                  </a:p>
                </p:txBody>
              </p:sp>
            </p:grpSp>
            <p:sp>
              <p:nvSpPr>
                <p:cNvPr id="38" name="Freeform: Shape 37">
                  <a:extLst>
                    <a:ext uri="{FF2B5EF4-FFF2-40B4-BE49-F238E27FC236}">
                      <a16:creationId xmlns:a16="http://schemas.microsoft.com/office/drawing/2014/main" id="{D2D48FDF-ECBF-46C3-884F-91DAFBC542E5}"/>
                    </a:ext>
                  </a:extLst>
                </p:cNvPr>
                <p:cNvSpPr/>
                <p:nvPr/>
              </p:nvSpPr>
              <p:spPr>
                <a:xfrm>
                  <a:off x="6414845" y="4762620"/>
                  <a:ext cx="468514" cy="468514"/>
                </a:xfrm>
                <a:custGeom>
                  <a:avLst/>
                  <a:gdLst>
                    <a:gd name="connsiteX0" fmla="*/ 132004 w 468514"/>
                    <a:gd name="connsiteY0" fmla="*/ 175662 h 468514"/>
                    <a:gd name="connsiteX1" fmla="*/ 132004 w 468514"/>
                    <a:gd name="connsiteY1" fmla="*/ 321867 h 468514"/>
                    <a:gd name="connsiteX2" fmla="*/ 175869 w 468514"/>
                    <a:gd name="connsiteY2" fmla="*/ 321867 h 468514"/>
                    <a:gd name="connsiteX3" fmla="*/ 175869 w 468514"/>
                    <a:gd name="connsiteY3" fmla="*/ 175662 h 468514"/>
                    <a:gd name="connsiteX4" fmla="*/ 302896 w 468514"/>
                    <a:gd name="connsiteY4" fmla="*/ 170598 h 468514"/>
                    <a:gd name="connsiteX5" fmla="*/ 249046 w 468514"/>
                    <a:gd name="connsiteY5" fmla="*/ 195532 h 468514"/>
                    <a:gd name="connsiteX6" fmla="*/ 249046 w 468514"/>
                    <a:gd name="connsiteY6" fmla="*/ 175181 h 468514"/>
                    <a:gd name="connsiteX7" fmla="*/ 205021 w 468514"/>
                    <a:gd name="connsiteY7" fmla="*/ 175181 h 468514"/>
                    <a:gd name="connsiteX8" fmla="*/ 205021 w 468514"/>
                    <a:gd name="connsiteY8" fmla="*/ 321869 h 468514"/>
                    <a:gd name="connsiteX9" fmla="*/ 249046 w 468514"/>
                    <a:gd name="connsiteY9" fmla="*/ 321869 h 468514"/>
                    <a:gd name="connsiteX10" fmla="*/ 249046 w 468514"/>
                    <a:gd name="connsiteY10" fmla="*/ 242544 h 468514"/>
                    <a:gd name="connsiteX11" fmla="*/ 283643 w 468514"/>
                    <a:gd name="connsiteY11" fmla="*/ 209425 h 468514"/>
                    <a:gd name="connsiteX12" fmla="*/ 307626 w 468514"/>
                    <a:gd name="connsiteY12" fmla="*/ 242134 h 468514"/>
                    <a:gd name="connsiteX13" fmla="*/ 307626 w 468514"/>
                    <a:gd name="connsiteY13" fmla="*/ 321854 h 468514"/>
                    <a:gd name="connsiteX14" fmla="*/ 351491 w 468514"/>
                    <a:gd name="connsiteY14" fmla="*/ 321854 h 468514"/>
                    <a:gd name="connsiteX15" fmla="*/ 351491 w 468514"/>
                    <a:gd name="connsiteY15" fmla="*/ 238869 h 468514"/>
                    <a:gd name="connsiteX16" fmla="*/ 302896 w 468514"/>
                    <a:gd name="connsiteY16" fmla="*/ 170598 h 468514"/>
                    <a:gd name="connsiteX17" fmla="*/ 153732 w 468514"/>
                    <a:gd name="connsiteY17" fmla="*/ 117128 h 468514"/>
                    <a:gd name="connsiteX18" fmla="*/ 131769 w 468514"/>
                    <a:gd name="connsiteY18" fmla="*/ 139090 h 468514"/>
                    <a:gd name="connsiteX19" fmla="*/ 153732 w 468514"/>
                    <a:gd name="connsiteY19" fmla="*/ 161051 h 468514"/>
                    <a:gd name="connsiteX20" fmla="*/ 175694 w 468514"/>
                    <a:gd name="connsiteY20" fmla="*/ 139089 h 468514"/>
                    <a:gd name="connsiteX21" fmla="*/ 153732 w 468514"/>
                    <a:gd name="connsiteY21" fmla="*/ 117128 h 468514"/>
                    <a:gd name="connsiteX22" fmla="*/ 234256 w 468514"/>
                    <a:gd name="connsiteY22" fmla="*/ 0 h 468514"/>
                    <a:gd name="connsiteX23" fmla="*/ 468514 w 468514"/>
                    <a:gd name="connsiteY23" fmla="*/ 234258 h 468514"/>
                    <a:gd name="connsiteX24" fmla="*/ 234256 w 468514"/>
                    <a:gd name="connsiteY24" fmla="*/ 468514 h 468514"/>
                    <a:gd name="connsiteX25" fmla="*/ 0 w 468514"/>
                    <a:gd name="connsiteY25" fmla="*/ 234258 h 468514"/>
                    <a:gd name="connsiteX26" fmla="*/ 234256 w 468514"/>
                    <a:gd name="connsiteY26" fmla="*/ 0 h 46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8514" h="468514">
                      <a:moveTo>
                        <a:pt x="132004" y="175662"/>
                      </a:moveTo>
                      <a:lnTo>
                        <a:pt x="132004" y="321867"/>
                      </a:lnTo>
                      <a:lnTo>
                        <a:pt x="175869" y="321867"/>
                      </a:lnTo>
                      <a:lnTo>
                        <a:pt x="175869" y="175662"/>
                      </a:lnTo>
                      <a:close/>
                      <a:moveTo>
                        <a:pt x="302896" y="170598"/>
                      </a:moveTo>
                      <a:cubicBezTo>
                        <a:pt x="281607" y="170598"/>
                        <a:pt x="262559" y="178372"/>
                        <a:pt x="249046" y="195532"/>
                      </a:cubicBezTo>
                      <a:lnTo>
                        <a:pt x="249046" y="175181"/>
                      </a:lnTo>
                      <a:lnTo>
                        <a:pt x="205021" y="175181"/>
                      </a:lnTo>
                      <a:lnTo>
                        <a:pt x="205021" y="321869"/>
                      </a:lnTo>
                      <a:lnTo>
                        <a:pt x="249046" y="321869"/>
                      </a:lnTo>
                      <a:lnTo>
                        <a:pt x="249046" y="242544"/>
                      </a:lnTo>
                      <a:cubicBezTo>
                        <a:pt x="249046" y="225780"/>
                        <a:pt x="264405" y="209425"/>
                        <a:pt x="283643" y="209425"/>
                      </a:cubicBezTo>
                      <a:cubicBezTo>
                        <a:pt x="302881" y="209425"/>
                        <a:pt x="307626" y="225780"/>
                        <a:pt x="307626" y="242134"/>
                      </a:cubicBezTo>
                      <a:lnTo>
                        <a:pt x="307626" y="321854"/>
                      </a:lnTo>
                      <a:lnTo>
                        <a:pt x="351491" y="321854"/>
                      </a:lnTo>
                      <a:lnTo>
                        <a:pt x="351491" y="238869"/>
                      </a:lnTo>
                      <a:cubicBezTo>
                        <a:pt x="351489" y="181226"/>
                        <a:pt x="324198" y="170598"/>
                        <a:pt x="302896" y="170598"/>
                      </a:cubicBezTo>
                      <a:close/>
                      <a:moveTo>
                        <a:pt x="153732" y="117128"/>
                      </a:moveTo>
                      <a:cubicBezTo>
                        <a:pt x="141609" y="117128"/>
                        <a:pt x="131769" y="126968"/>
                        <a:pt x="131769" y="139090"/>
                      </a:cubicBezTo>
                      <a:cubicBezTo>
                        <a:pt x="131769" y="151213"/>
                        <a:pt x="141609" y="161051"/>
                        <a:pt x="153732" y="161051"/>
                      </a:cubicBezTo>
                      <a:cubicBezTo>
                        <a:pt x="165854" y="161051"/>
                        <a:pt x="175694" y="151211"/>
                        <a:pt x="175694" y="139089"/>
                      </a:cubicBezTo>
                      <a:cubicBezTo>
                        <a:pt x="175694" y="126966"/>
                        <a:pt x="165854" y="117128"/>
                        <a:pt x="153732" y="117128"/>
                      </a:cubicBezTo>
                      <a:close/>
                      <a:moveTo>
                        <a:pt x="234256" y="0"/>
                      </a:moveTo>
                      <a:cubicBezTo>
                        <a:pt x="363640" y="0"/>
                        <a:pt x="468514" y="104888"/>
                        <a:pt x="468514" y="234258"/>
                      </a:cubicBezTo>
                      <a:cubicBezTo>
                        <a:pt x="468514" y="363627"/>
                        <a:pt x="363640" y="468514"/>
                        <a:pt x="234256" y="468514"/>
                      </a:cubicBezTo>
                      <a:cubicBezTo>
                        <a:pt x="104872" y="468514"/>
                        <a:pt x="0" y="363625"/>
                        <a:pt x="0" y="234258"/>
                      </a:cubicBezTo>
                      <a:cubicBezTo>
                        <a:pt x="0" y="104890"/>
                        <a:pt x="104874" y="0"/>
                        <a:pt x="234256" y="0"/>
                      </a:cubicBezTo>
                      <a:close/>
                    </a:path>
                  </a:pathLst>
                </a:custGeom>
                <a:solidFill>
                  <a:schemeClr val="accent1"/>
                </a:solidFill>
                <a:ln w="1735" cap="flat">
                  <a:noFill/>
                  <a:prstDash val="solid"/>
                  <a:miter/>
                </a:ln>
              </p:spPr>
              <p:txBody>
                <a:bodyPr wrap="square" rtlCol="0" anchor="ctr">
                  <a:noAutofit/>
                </a:bodyPr>
                <a:lstStyle/>
                <a:p>
                  <a:pPr algn="ctr"/>
                  <a:endParaRPr lang="en-IE" sz="1400"/>
                </a:p>
              </p:txBody>
            </p:sp>
          </p:grpSp>
          <p:sp>
            <p:nvSpPr>
              <p:cNvPr id="31" name="TextBox 30">
                <a:extLst>
                  <a:ext uri="{FF2B5EF4-FFF2-40B4-BE49-F238E27FC236}">
                    <a16:creationId xmlns:a16="http://schemas.microsoft.com/office/drawing/2014/main" id="{237AE28A-2701-4DA9-A377-9E0642A6A658}"/>
                  </a:ext>
                </a:extLst>
              </p:cNvPr>
              <p:cNvSpPr txBox="1"/>
              <p:nvPr/>
            </p:nvSpPr>
            <p:spPr>
              <a:xfrm>
                <a:off x="4830911" y="5128449"/>
                <a:ext cx="2530178" cy="351864"/>
              </a:xfrm>
              <a:prstGeom prst="rect">
                <a:avLst/>
              </a:prstGeom>
              <a:noFill/>
            </p:spPr>
            <p:txBody>
              <a:bodyPr wrap="square" rtlCol="0">
                <a:spAutoFit/>
              </a:bodyPr>
              <a:lstStyle/>
              <a:p>
                <a:pPr algn="ctr"/>
                <a:r>
                  <a:rPr lang="en-IE" sz="1600" b="1">
                    <a:solidFill>
                      <a:schemeClr val="accent1">
                        <a:lumMod val="20000"/>
                        <a:lumOff val="80000"/>
                      </a:schemeClr>
                    </a:solidFill>
                  </a:rPr>
                  <a:t>NIGHTINGALE Project</a:t>
                </a:r>
              </a:p>
            </p:txBody>
          </p:sp>
        </p:grpSp>
      </p:grpSp>
      <p:grpSp>
        <p:nvGrpSpPr>
          <p:cNvPr id="43" name="Group 42">
            <a:extLst>
              <a:ext uri="{FF2B5EF4-FFF2-40B4-BE49-F238E27FC236}">
                <a16:creationId xmlns:a16="http://schemas.microsoft.com/office/drawing/2014/main" id="{882C46D1-4495-4828-812E-C54D55111015}"/>
              </a:ext>
            </a:extLst>
          </p:cNvPr>
          <p:cNvGrpSpPr/>
          <p:nvPr/>
        </p:nvGrpSpPr>
        <p:grpSpPr>
          <a:xfrm>
            <a:off x="4027263" y="3650305"/>
            <a:ext cx="4137474" cy="990516"/>
            <a:chOff x="4027263" y="3260100"/>
            <a:chExt cx="4137474" cy="990516"/>
          </a:xfrm>
        </p:grpSpPr>
        <p:sp>
          <p:nvSpPr>
            <p:cNvPr id="18" name="TextBox 17">
              <a:extLst>
                <a:ext uri="{FF2B5EF4-FFF2-40B4-BE49-F238E27FC236}">
                  <a16:creationId xmlns:a16="http://schemas.microsoft.com/office/drawing/2014/main" id="{021F4C9C-A700-42B0-890E-82C0D052EEDF}"/>
                </a:ext>
              </a:extLst>
            </p:cNvPr>
            <p:cNvSpPr txBox="1"/>
            <p:nvPr/>
          </p:nvSpPr>
          <p:spPr>
            <a:xfrm>
              <a:off x="4027263" y="3850506"/>
              <a:ext cx="4137474" cy="400110"/>
            </a:xfrm>
            <a:prstGeom prst="rect">
              <a:avLst/>
            </a:prstGeom>
            <a:noFill/>
          </p:spPr>
          <p:txBody>
            <a:bodyPr wrap="square" rtlCol="0">
              <a:spAutoFit/>
            </a:bodyPr>
            <a:lstStyle/>
            <a:p>
              <a:pPr algn="ctr"/>
              <a:r>
                <a:rPr lang="en-IE" sz="2000" b="1">
                  <a:solidFill>
                    <a:schemeClr val="accent1">
                      <a:lumMod val="20000"/>
                      <a:lumOff val="80000"/>
                    </a:schemeClr>
                  </a:solidFill>
                </a:rPr>
                <a:t>www.nightingale-triage.eu</a:t>
              </a:r>
            </a:p>
          </p:txBody>
        </p:sp>
        <p:pic>
          <p:nvPicPr>
            <p:cNvPr id="34" name="Graphic 33">
              <a:extLst>
                <a:ext uri="{FF2B5EF4-FFF2-40B4-BE49-F238E27FC236}">
                  <a16:creationId xmlns:a16="http://schemas.microsoft.com/office/drawing/2014/main" id="{182690B1-DCE4-42DA-8F0F-3FD2C6E052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26000" y="3260100"/>
              <a:ext cx="540000" cy="540000"/>
            </a:xfrm>
            <a:prstGeom prst="rect">
              <a:avLst/>
            </a:prstGeom>
          </p:spPr>
        </p:pic>
      </p:grpSp>
      <p:pic>
        <p:nvPicPr>
          <p:cNvPr id="2" name="Picture 1">
            <a:extLst>
              <a:ext uri="{FF2B5EF4-FFF2-40B4-BE49-F238E27FC236}">
                <a16:creationId xmlns:a16="http://schemas.microsoft.com/office/drawing/2014/main" id="{8D58EC06-75FF-4BAD-9F10-06994E1F6E23}"/>
              </a:ext>
            </a:extLst>
          </p:cNvPr>
          <p:cNvPicPr>
            <a:picLocks noChangeAspect="1"/>
          </p:cNvPicPr>
          <p:nvPr/>
        </p:nvPicPr>
        <p:blipFill>
          <a:blip r:embed="rId5"/>
          <a:stretch>
            <a:fillRect/>
          </a:stretch>
        </p:blipFill>
        <p:spPr>
          <a:xfrm>
            <a:off x="7818341" y="3246209"/>
            <a:ext cx="1328365" cy="1316661"/>
          </a:xfrm>
          <a:prstGeom prst="rect">
            <a:avLst/>
          </a:prstGeom>
        </p:spPr>
      </p:pic>
    </p:spTree>
    <p:extLst>
      <p:ext uri="{BB962C8B-B14F-4D97-AF65-F5344CB8AC3E}">
        <p14:creationId xmlns:p14="http://schemas.microsoft.com/office/powerpoint/2010/main" val="1174908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47864-677C-6C51-2E6C-E58808834D26}"/>
              </a:ext>
            </a:extLst>
          </p:cNvPr>
          <p:cNvSpPr>
            <a:spLocks noGrp="1"/>
          </p:cNvSpPr>
          <p:nvPr>
            <p:ph type="title"/>
          </p:nvPr>
        </p:nvSpPr>
        <p:spPr/>
        <p:txBody>
          <a:bodyPr>
            <a:normAutofit/>
          </a:bodyPr>
          <a:lstStyle/>
          <a:p>
            <a:r>
              <a:rPr kumimoji="0" lang="en-GB" sz="2400" b="1" i="0" u="none" strike="noStrike" kern="1200" cap="none" spc="0" normalizeH="0" baseline="0" noProof="0" dirty="0">
                <a:ln>
                  <a:noFill/>
                </a:ln>
                <a:solidFill>
                  <a:srgbClr val="04727A"/>
                </a:solidFill>
                <a:effectLst/>
                <a:uLnTx/>
                <a:uFillTx/>
                <a:latin typeface="Be Vietnam"/>
                <a:ea typeface="+mn-ea"/>
                <a:cs typeface="+mn-cs"/>
              </a:rPr>
              <a:t>NIGHTINGALE Objectives</a:t>
            </a:r>
            <a:endParaRPr lang="el-GR" dirty="0"/>
          </a:p>
        </p:txBody>
      </p:sp>
      <p:sp>
        <p:nvSpPr>
          <p:cNvPr id="3" name="Content Placeholder 2">
            <a:extLst>
              <a:ext uri="{FF2B5EF4-FFF2-40B4-BE49-F238E27FC236}">
                <a16:creationId xmlns:a16="http://schemas.microsoft.com/office/drawing/2014/main" id="{865C46DA-302A-40A9-04A8-EAEDB1D8B6BF}"/>
              </a:ext>
            </a:extLst>
          </p:cNvPr>
          <p:cNvSpPr>
            <a:spLocks noGrp="1"/>
          </p:cNvSpPr>
          <p:nvPr>
            <p:ph idx="1"/>
          </p:nvPr>
        </p:nvSpPr>
        <p:spPr>
          <a:xfrm>
            <a:off x="435980" y="955833"/>
            <a:ext cx="6784900" cy="2802805"/>
          </a:xfrm>
        </p:spPr>
        <p:txBody>
          <a:bodyPr/>
          <a:lstStyle/>
          <a:p>
            <a:pPr>
              <a:spcBef>
                <a:spcPts val="400"/>
              </a:spcBef>
              <a:spcAft>
                <a:spcPts val="400"/>
              </a:spcAft>
            </a:pPr>
            <a:r>
              <a:rPr lang="en-US" b="1" dirty="0" err="1"/>
              <a:t>Optimise</a:t>
            </a:r>
            <a:r>
              <a:rPr lang="en-US" dirty="0"/>
              <a:t> current procedures and methods of triage and pre-hospital life support.</a:t>
            </a:r>
          </a:p>
          <a:p>
            <a:pPr>
              <a:spcBef>
                <a:spcPts val="400"/>
              </a:spcBef>
              <a:spcAft>
                <a:spcPts val="400"/>
              </a:spcAft>
            </a:pPr>
            <a:r>
              <a:rPr lang="en-US" b="1" dirty="0"/>
              <a:t>Enhance</a:t>
            </a:r>
            <a:r>
              <a:rPr lang="en-US" dirty="0"/>
              <a:t> the operational capacities of emergency medical services in the event of mass casualty incidents.</a:t>
            </a:r>
          </a:p>
          <a:p>
            <a:pPr>
              <a:spcBef>
                <a:spcPts val="400"/>
              </a:spcBef>
              <a:spcAft>
                <a:spcPts val="400"/>
              </a:spcAft>
            </a:pPr>
            <a:r>
              <a:rPr lang="en-US" b="1" dirty="0"/>
              <a:t>Offer</a:t>
            </a:r>
            <a:r>
              <a:rPr lang="en-US" dirty="0"/>
              <a:t> intelligent, integrated, and interconnected technological solutions for emergency teams.</a:t>
            </a:r>
          </a:p>
          <a:p>
            <a:pPr>
              <a:spcBef>
                <a:spcPts val="400"/>
              </a:spcBef>
              <a:spcAft>
                <a:spcPts val="400"/>
              </a:spcAft>
            </a:pPr>
            <a:r>
              <a:rPr lang="en-US" b="1" dirty="0"/>
              <a:t>Develop</a:t>
            </a:r>
            <a:r>
              <a:rPr lang="en-US" dirty="0"/>
              <a:t> a commonly agreed operational framework for multi-agency emergency response.</a:t>
            </a:r>
            <a:endParaRPr lang="el-GR" dirty="0"/>
          </a:p>
          <a:p>
            <a:endParaRPr lang="el-GR" dirty="0"/>
          </a:p>
        </p:txBody>
      </p:sp>
      <p:sp>
        <p:nvSpPr>
          <p:cNvPr id="5" name="Content Placeholder 2">
            <a:extLst>
              <a:ext uri="{FF2B5EF4-FFF2-40B4-BE49-F238E27FC236}">
                <a16:creationId xmlns:a16="http://schemas.microsoft.com/office/drawing/2014/main" id="{CF7902E7-48AE-CFB9-AD60-048DCE9FB0C0}"/>
              </a:ext>
            </a:extLst>
          </p:cNvPr>
          <p:cNvSpPr txBox="1">
            <a:spLocks/>
          </p:cNvSpPr>
          <p:nvPr/>
        </p:nvSpPr>
        <p:spPr>
          <a:xfrm>
            <a:off x="435980" y="5468471"/>
            <a:ext cx="6784900" cy="1389529"/>
          </a:xfrm>
          <a:prstGeom prst="rect">
            <a:avLst/>
          </a:prstGeom>
        </p:spPr>
        <p:txBody>
          <a:bodyPr vert="horz" lIns="91440" tIns="45720" rIns="91440" bIns="45720" rtlCol="0">
            <a:normAutofit/>
          </a:bodyPr>
          <a:lstStyle>
            <a:lvl1pPr marL="228600" indent="-228600" algn="l" defTabSz="914400" rtl="0" eaLnBrk="1" latinLnBrk="0" hangingPunct="1">
              <a:lnSpc>
                <a:spcPts val="2300"/>
              </a:lnSpc>
              <a:spcBef>
                <a:spcPts val="1000"/>
              </a:spcBef>
              <a:spcAft>
                <a:spcPts val="600"/>
              </a:spcAft>
              <a:buClr>
                <a:schemeClr val="accent3"/>
              </a:buClr>
              <a:buFont typeface="TT Norms Bold" panose="02000803040000020004" pitchFamily="50" charset="0"/>
              <a:buChar char="+"/>
              <a:defRPr sz="1800" kern="1200">
                <a:solidFill>
                  <a:srgbClr val="042122"/>
                </a:solidFill>
                <a:latin typeface="+mn-lt"/>
                <a:ea typeface="+mn-ea"/>
                <a:cs typeface="+mn-cs"/>
              </a:defRPr>
            </a:lvl1pPr>
            <a:lvl2pPr marL="685800" indent="-228600" algn="l" defTabSz="914400" rtl="0" eaLnBrk="1" latinLnBrk="0" hangingPunct="1">
              <a:lnSpc>
                <a:spcPts val="2300"/>
              </a:lnSpc>
              <a:spcBef>
                <a:spcPts val="500"/>
              </a:spcBef>
              <a:spcAft>
                <a:spcPts val="600"/>
              </a:spcAft>
              <a:buClr>
                <a:schemeClr val="accent3"/>
              </a:buClr>
              <a:buFont typeface="TT Norms Bold" panose="02000803040000020004" pitchFamily="50" charset="0"/>
              <a:buChar char="+"/>
              <a:defRPr sz="1600" kern="1200">
                <a:solidFill>
                  <a:srgbClr val="042122"/>
                </a:solidFill>
                <a:latin typeface="+mn-lt"/>
                <a:ea typeface="+mn-ea"/>
                <a:cs typeface="+mn-cs"/>
              </a:defRPr>
            </a:lvl2pPr>
            <a:lvl3pPr marL="1143000" indent="-228600" algn="l" defTabSz="914400" rtl="0" eaLnBrk="1" latinLnBrk="0" hangingPunct="1">
              <a:lnSpc>
                <a:spcPts val="2300"/>
              </a:lnSpc>
              <a:spcBef>
                <a:spcPts val="500"/>
              </a:spcBef>
              <a:spcAft>
                <a:spcPts val="600"/>
              </a:spcAft>
              <a:buClr>
                <a:schemeClr val="accent3"/>
              </a:buClr>
              <a:buFont typeface="TT Norms Bold" panose="02000803040000020004" pitchFamily="50" charset="0"/>
              <a:buChar char="+"/>
              <a:defRPr sz="1400" kern="1200">
                <a:solidFill>
                  <a:srgbClr val="042122"/>
                </a:solidFill>
                <a:latin typeface="+mn-lt"/>
                <a:ea typeface="+mn-ea"/>
                <a:cs typeface="+mn-cs"/>
              </a:defRPr>
            </a:lvl3pPr>
            <a:lvl4pPr marL="1600200" indent="-228600" algn="l" defTabSz="914400" rtl="0" eaLnBrk="1" latinLnBrk="0" hangingPunct="1">
              <a:lnSpc>
                <a:spcPts val="2300"/>
              </a:lnSpc>
              <a:spcBef>
                <a:spcPts val="500"/>
              </a:spcBef>
              <a:spcAft>
                <a:spcPts val="600"/>
              </a:spcAft>
              <a:buClr>
                <a:schemeClr val="accent3"/>
              </a:buClr>
              <a:buFont typeface="TT Norms Bold" panose="02000803040000020004" pitchFamily="50" charset="0"/>
              <a:buChar char="+"/>
              <a:defRPr sz="1200" kern="1200">
                <a:solidFill>
                  <a:srgbClr val="042122"/>
                </a:solidFill>
                <a:latin typeface="+mn-lt"/>
                <a:ea typeface="+mn-ea"/>
                <a:cs typeface="+mn-cs"/>
              </a:defRPr>
            </a:lvl4pPr>
            <a:lvl5pPr marL="2057400" indent="-228600" algn="l" defTabSz="914400" rtl="0" eaLnBrk="1" latinLnBrk="0" hangingPunct="1">
              <a:lnSpc>
                <a:spcPts val="2300"/>
              </a:lnSpc>
              <a:spcBef>
                <a:spcPts val="500"/>
              </a:spcBef>
              <a:spcAft>
                <a:spcPts val="600"/>
              </a:spcAft>
              <a:buClr>
                <a:schemeClr val="accent3"/>
              </a:buClr>
              <a:buFont typeface="TT Norms Bold" panose="02000803040000020004" pitchFamily="50" charset="0"/>
              <a:buChar char="+"/>
              <a:defRPr sz="1200" kern="1200">
                <a:solidFill>
                  <a:srgbClr val="04212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spcAft>
                <a:spcPts val="400"/>
              </a:spcAft>
              <a:buNone/>
            </a:pPr>
            <a:r>
              <a:rPr lang="en-US" b="1" dirty="0"/>
              <a:t>*”</a:t>
            </a:r>
            <a:r>
              <a:rPr lang="en-US" dirty="0"/>
              <a:t>A </a:t>
            </a:r>
            <a:r>
              <a:rPr lang="en-US" b="1" dirty="0"/>
              <a:t>mass casualty incident</a:t>
            </a:r>
            <a:r>
              <a:rPr lang="en-US" dirty="0"/>
              <a:t> (</a:t>
            </a:r>
            <a:r>
              <a:rPr lang="en-US" b="1" dirty="0"/>
              <a:t>MCI</a:t>
            </a:r>
            <a:r>
              <a:rPr lang="en-US" dirty="0"/>
              <a:t>) describes an incident in which </a:t>
            </a:r>
            <a:r>
              <a:rPr lang="en-US" dirty="0">
                <a:hlinkClick r:id="rId3" tooltip="Emergency medical services"/>
              </a:rPr>
              <a:t>emergency medical services</a:t>
            </a:r>
            <a:r>
              <a:rPr lang="en-US" dirty="0"/>
              <a:t> resources, such as personnel and equipment, are overwhelmed by the number and severity of </a:t>
            </a:r>
            <a:r>
              <a:rPr lang="en-US" dirty="0">
                <a:hlinkClick r:id="rId4" tooltip="Casualty (person)"/>
              </a:rPr>
              <a:t>casualties</a:t>
            </a:r>
            <a:r>
              <a:rPr lang="en-US" dirty="0"/>
              <a:t>.</a:t>
            </a:r>
            <a:r>
              <a:rPr lang="en-US" baseline="30000" dirty="0">
                <a:hlinkClick r:id="rId5"/>
              </a:rPr>
              <a:t>[1]</a:t>
            </a:r>
            <a:r>
              <a:rPr lang="en-US" baseline="30000" dirty="0"/>
              <a:t> </a:t>
            </a:r>
            <a:r>
              <a:rPr lang="en-US" b="1" dirty="0"/>
              <a:t>”</a:t>
            </a:r>
            <a:endParaRPr lang="el-GR" dirty="0"/>
          </a:p>
          <a:p>
            <a:endParaRPr lang="el-GR" dirty="0"/>
          </a:p>
        </p:txBody>
      </p:sp>
    </p:spTree>
    <p:extLst>
      <p:ext uri="{BB962C8B-B14F-4D97-AF65-F5344CB8AC3E}">
        <p14:creationId xmlns:p14="http://schemas.microsoft.com/office/powerpoint/2010/main" val="2026557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Diagram&#10;&#10;Description automatically generated">
            <a:extLst>
              <a:ext uri="{FF2B5EF4-FFF2-40B4-BE49-F238E27FC236}">
                <a16:creationId xmlns:a16="http://schemas.microsoft.com/office/drawing/2014/main" id="{5634F6ED-5939-C002-AECF-C287924ED8DE}"/>
              </a:ext>
            </a:extLst>
          </p:cNvPr>
          <p:cNvPicPr>
            <a:picLocks noChangeAspect="1"/>
          </p:cNvPicPr>
          <p:nvPr/>
        </p:nvPicPr>
        <p:blipFill rotWithShape="1">
          <a:blip r:embed="rId2">
            <a:extLst>
              <a:ext uri="{28A0092B-C50C-407E-A947-70E740481C1C}">
                <a14:useLocalDpi xmlns:a14="http://schemas.microsoft.com/office/drawing/2010/main" val="0"/>
              </a:ext>
            </a:extLst>
          </a:blip>
          <a:srcRect r="2204"/>
          <a:stretch/>
        </p:blipFill>
        <p:spPr>
          <a:xfrm>
            <a:off x="-1504" y="1282"/>
            <a:ext cx="12191980" cy="6856718"/>
          </a:xfrm>
          <a:prstGeom prst="rect">
            <a:avLst/>
          </a:prstGeom>
        </p:spPr>
      </p:pic>
    </p:spTree>
    <p:extLst>
      <p:ext uri="{BB962C8B-B14F-4D97-AF65-F5344CB8AC3E}">
        <p14:creationId xmlns:p14="http://schemas.microsoft.com/office/powerpoint/2010/main" val="2509362947"/>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D36EF80-222A-E03C-173D-CDC07038EA94}"/>
              </a:ext>
            </a:extLst>
          </p:cNvPr>
          <p:cNvSpPr>
            <a:spLocks noGrp="1"/>
          </p:cNvSpPr>
          <p:nvPr>
            <p:ph type="title"/>
          </p:nvPr>
        </p:nvSpPr>
        <p:spPr>
          <a:xfrm>
            <a:off x="0" y="26217"/>
            <a:ext cx="10927672" cy="630555"/>
          </a:xfrm>
        </p:spPr>
        <p:txBody>
          <a:bodyPr/>
          <a:lstStyle/>
          <a:p>
            <a:r>
              <a:rPr lang="en-US" dirty="0"/>
              <a:t>NIGHTINGALE – SSX / FSX</a:t>
            </a:r>
          </a:p>
        </p:txBody>
      </p:sp>
      <p:graphicFrame>
        <p:nvGraphicFramePr>
          <p:cNvPr id="2" name="Table 1">
            <a:extLst>
              <a:ext uri="{FF2B5EF4-FFF2-40B4-BE49-F238E27FC236}">
                <a16:creationId xmlns:a16="http://schemas.microsoft.com/office/drawing/2014/main" id="{82E4676F-7127-4C04-8DCF-93A2966B7B44}"/>
              </a:ext>
            </a:extLst>
          </p:cNvPr>
          <p:cNvGraphicFramePr>
            <a:graphicFrameLocks noGrp="1"/>
          </p:cNvGraphicFramePr>
          <p:nvPr>
            <p:extLst>
              <p:ext uri="{D42A27DB-BD31-4B8C-83A1-F6EECF244321}">
                <p14:modId xmlns:p14="http://schemas.microsoft.com/office/powerpoint/2010/main" val="117465699"/>
              </p:ext>
            </p:extLst>
          </p:nvPr>
        </p:nvGraphicFramePr>
        <p:xfrm>
          <a:off x="100608" y="606918"/>
          <a:ext cx="7636289" cy="2270760"/>
        </p:xfrm>
        <a:graphic>
          <a:graphicData uri="http://schemas.openxmlformats.org/drawingml/2006/table">
            <a:tbl>
              <a:tblPr firstRow="1" bandRow="1">
                <a:tableStyleId>{5C22544A-7EE6-4342-B048-85BDC9FD1C3A}</a:tableStyleId>
              </a:tblPr>
              <a:tblGrid>
                <a:gridCol w="1558830">
                  <a:extLst>
                    <a:ext uri="{9D8B030D-6E8A-4147-A177-3AD203B41FA5}">
                      <a16:colId xmlns:a16="http://schemas.microsoft.com/office/drawing/2014/main" val="2502825888"/>
                    </a:ext>
                  </a:extLst>
                </a:gridCol>
                <a:gridCol w="1975563">
                  <a:extLst>
                    <a:ext uri="{9D8B030D-6E8A-4147-A177-3AD203B41FA5}">
                      <a16:colId xmlns:a16="http://schemas.microsoft.com/office/drawing/2014/main" val="2055121094"/>
                    </a:ext>
                  </a:extLst>
                </a:gridCol>
                <a:gridCol w="1549400">
                  <a:extLst>
                    <a:ext uri="{9D8B030D-6E8A-4147-A177-3AD203B41FA5}">
                      <a16:colId xmlns:a16="http://schemas.microsoft.com/office/drawing/2014/main" val="3211529081"/>
                    </a:ext>
                  </a:extLst>
                </a:gridCol>
                <a:gridCol w="2552496">
                  <a:extLst>
                    <a:ext uri="{9D8B030D-6E8A-4147-A177-3AD203B41FA5}">
                      <a16:colId xmlns:a16="http://schemas.microsoft.com/office/drawing/2014/main" val="1839437923"/>
                    </a:ext>
                  </a:extLst>
                </a:gridCol>
              </a:tblGrid>
              <a:tr h="370840">
                <a:tc>
                  <a:txBody>
                    <a:bodyPr/>
                    <a:lstStyle/>
                    <a:p>
                      <a:endParaRPr lang="el-GR" sz="1600"/>
                    </a:p>
                  </a:txBody>
                  <a:tcPr/>
                </a:tc>
                <a:tc>
                  <a:txBody>
                    <a:bodyPr/>
                    <a:lstStyle/>
                    <a:p>
                      <a:r>
                        <a:rPr lang="en-US" sz="1600" dirty="0"/>
                        <a:t>SSX</a:t>
                      </a:r>
                      <a:endParaRPr lang="el-GR" sz="1600" dirty="0"/>
                    </a:p>
                  </a:txBody>
                  <a:tcPr/>
                </a:tc>
                <a:tc>
                  <a:txBody>
                    <a:bodyPr/>
                    <a:lstStyle/>
                    <a:p>
                      <a:r>
                        <a:rPr lang="en-US" sz="1600"/>
                        <a:t>1</a:t>
                      </a:r>
                      <a:r>
                        <a:rPr lang="en-US" sz="1600" baseline="30000"/>
                        <a:t>st</a:t>
                      </a:r>
                      <a:r>
                        <a:rPr lang="en-US" sz="1600"/>
                        <a:t> FSX</a:t>
                      </a:r>
                      <a:endParaRPr lang="el-GR" sz="1600"/>
                    </a:p>
                  </a:txBody>
                  <a:tcPr/>
                </a:tc>
                <a:tc>
                  <a:txBody>
                    <a:bodyPr/>
                    <a:lstStyle/>
                    <a:p>
                      <a:r>
                        <a:rPr lang="en-US" sz="1600"/>
                        <a:t>2</a:t>
                      </a:r>
                      <a:r>
                        <a:rPr lang="en-US" sz="1600" baseline="30000"/>
                        <a:t>nd</a:t>
                      </a:r>
                      <a:r>
                        <a:rPr lang="en-US" sz="1600"/>
                        <a:t> FSX</a:t>
                      </a:r>
                      <a:endParaRPr lang="el-GR" sz="1600"/>
                    </a:p>
                  </a:txBody>
                  <a:tcPr/>
                </a:tc>
                <a:extLst>
                  <a:ext uri="{0D108BD9-81ED-4DB2-BD59-A6C34878D82A}">
                    <a16:rowId xmlns:a16="http://schemas.microsoft.com/office/drawing/2014/main" val="3007979"/>
                  </a:ext>
                </a:extLst>
              </a:tr>
              <a:tr h="370840">
                <a:tc>
                  <a:txBody>
                    <a:bodyPr/>
                    <a:lstStyle/>
                    <a:p>
                      <a:r>
                        <a:rPr lang="en-US" sz="1600" dirty="0"/>
                        <a:t>Organized and hosted </a:t>
                      </a:r>
                      <a:endParaRPr lang="el-GR" sz="1600" dirty="0"/>
                    </a:p>
                  </a:txBody>
                  <a:tcPr/>
                </a:tc>
                <a:tc>
                  <a:txBody>
                    <a:bodyPr/>
                    <a:lstStyle/>
                    <a:p>
                      <a:pPr algn="ctr"/>
                      <a:r>
                        <a:rPr lang="en-US" sz="1600" dirty="0"/>
                        <a:t>UPO</a:t>
                      </a:r>
                      <a:endParaRPr lang="el-GR" sz="1600" dirty="0"/>
                    </a:p>
                  </a:txBody>
                  <a:tcPr/>
                </a:tc>
                <a:tc>
                  <a:txBody>
                    <a:bodyPr/>
                    <a:lstStyle/>
                    <a:p>
                      <a:pPr algn="ctr"/>
                      <a:r>
                        <a:rPr lang="en-US" sz="1600"/>
                        <a:t>SAMU</a:t>
                      </a:r>
                      <a:endParaRPr lang="el-GR" sz="1600"/>
                    </a:p>
                  </a:txBody>
                  <a:tcPr/>
                </a:tc>
                <a:tc>
                  <a:txBody>
                    <a:bodyPr/>
                    <a:lstStyle/>
                    <a:p>
                      <a:pPr algn="ctr"/>
                      <a:r>
                        <a:rPr lang="en-US" sz="1600" dirty="0"/>
                        <a:t>MININT and ASL2</a:t>
                      </a:r>
                      <a:endParaRPr lang="el-GR" sz="1600" dirty="0"/>
                    </a:p>
                  </a:txBody>
                  <a:tcPr/>
                </a:tc>
                <a:extLst>
                  <a:ext uri="{0D108BD9-81ED-4DB2-BD59-A6C34878D82A}">
                    <a16:rowId xmlns:a16="http://schemas.microsoft.com/office/drawing/2014/main" val="3686361637"/>
                  </a:ext>
                </a:extLst>
              </a:tr>
              <a:tr h="370840">
                <a:tc>
                  <a:txBody>
                    <a:bodyPr/>
                    <a:lstStyle/>
                    <a:p>
                      <a:r>
                        <a:rPr lang="en-US" sz="1600" b="1" dirty="0"/>
                        <a:t>Scenario duration</a:t>
                      </a:r>
                      <a:endParaRPr lang="el-GR" sz="1600" b="1" dirty="0"/>
                    </a:p>
                  </a:txBody>
                  <a:tcPr/>
                </a:tc>
                <a:tc>
                  <a:txBody>
                    <a:bodyPr/>
                    <a:lstStyle/>
                    <a:p>
                      <a:pPr algn="ctr"/>
                      <a:r>
                        <a:rPr lang="en-US" sz="1600" b="1" dirty="0"/>
                        <a:t>4rounds x 30minutes each</a:t>
                      </a:r>
                      <a:endParaRPr lang="el-GR" sz="1600" b="1" dirty="0"/>
                    </a:p>
                  </a:txBody>
                  <a:tcPr/>
                </a:tc>
                <a:tc>
                  <a:txBody>
                    <a:bodyPr/>
                    <a:lstStyle/>
                    <a:p>
                      <a:pPr algn="ctr"/>
                      <a:r>
                        <a:rPr lang="en-US" sz="1600" b="1" dirty="0"/>
                        <a:t>4 hours</a:t>
                      </a:r>
                      <a:endParaRPr lang="el-GR" sz="1600" b="1" dirty="0"/>
                    </a:p>
                  </a:txBody>
                  <a:tcPr/>
                </a:tc>
                <a:tc>
                  <a:txBody>
                    <a:bodyPr/>
                    <a:lstStyle/>
                    <a:p>
                      <a:pPr algn="ctr"/>
                      <a:r>
                        <a:rPr lang="en-US" sz="1600" b="1" dirty="0"/>
                        <a:t>6 hours</a:t>
                      </a:r>
                      <a:endParaRPr lang="el-GR" sz="1600" b="1" dirty="0"/>
                    </a:p>
                  </a:txBody>
                  <a:tcPr/>
                </a:tc>
                <a:extLst>
                  <a:ext uri="{0D108BD9-81ED-4DB2-BD59-A6C34878D82A}">
                    <a16:rowId xmlns:a16="http://schemas.microsoft.com/office/drawing/2014/main" val="3513481358"/>
                  </a:ext>
                </a:extLst>
              </a:tr>
              <a:tr h="370840">
                <a:tc>
                  <a:txBody>
                    <a:bodyPr/>
                    <a:lstStyle/>
                    <a:p>
                      <a:r>
                        <a:rPr lang="en-US" sz="1600" dirty="0"/>
                        <a:t>Victims</a:t>
                      </a:r>
                      <a:endParaRPr lang="el-GR" sz="1600" dirty="0"/>
                    </a:p>
                  </a:txBody>
                  <a:tcPr/>
                </a:tc>
                <a:tc>
                  <a:txBody>
                    <a:bodyPr/>
                    <a:lstStyle/>
                    <a:p>
                      <a:pPr algn="ctr"/>
                      <a:r>
                        <a:rPr lang="en-US" sz="1600" dirty="0"/>
                        <a:t>25</a:t>
                      </a:r>
                      <a:endParaRPr lang="el-GR" sz="1600" dirty="0"/>
                    </a:p>
                  </a:txBody>
                  <a:tcPr/>
                </a:tc>
                <a:tc>
                  <a:txBody>
                    <a:bodyPr/>
                    <a:lstStyle/>
                    <a:p>
                      <a:pPr algn="ctr"/>
                      <a:r>
                        <a:rPr lang="en-US" sz="1600"/>
                        <a:t>30</a:t>
                      </a:r>
                      <a:endParaRPr lang="el-GR" sz="1600"/>
                    </a:p>
                  </a:txBody>
                  <a:tcPr/>
                </a:tc>
                <a:tc>
                  <a:txBody>
                    <a:bodyPr/>
                    <a:lstStyle/>
                    <a:p>
                      <a:pPr algn="ctr"/>
                      <a:r>
                        <a:rPr lang="en-US" sz="1600" dirty="0"/>
                        <a:t>90</a:t>
                      </a:r>
                      <a:endParaRPr lang="el-GR" sz="1600" dirty="0"/>
                    </a:p>
                  </a:txBody>
                  <a:tcPr/>
                </a:tc>
                <a:extLst>
                  <a:ext uri="{0D108BD9-81ED-4DB2-BD59-A6C34878D82A}">
                    <a16:rowId xmlns:a16="http://schemas.microsoft.com/office/drawing/2014/main" val="1200742631"/>
                  </a:ext>
                </a:extLst>
              </a:tr>
              <a:tr h="370840">
                <a:tc>
                  <a:txBody>
                    <a:bodyPr/>
                    <a:lstStyle/>
                    <a:p>
                      <a:r>
                        <a:rPr lang="en-US" sz="1600" dirty="0"/>
                        <a:t>Players</a:t>
                      </a:r>
                      <a:endParaRPr lang="el-GR" sz="1600" dirty="0"/>
                    </a:p>
                  </a:txBody>
                  <a:tcPr/>
                </a:tc>
                <a:tc>
                  <a:txBody>
                    <a:bodyPr/>
                    <a:lstStyle/>
                    <a:p>
                      <a:pPr algn="ctr"/>
                      <a:r>
                        <a:rPr lang="en-US" sz="1600" dirty="0"/>
                        <a:t>22</a:t>
                      </a:r>
                      <a:endParaRPr lang="el-GR" sz="1600" dirty="0"/>
                    </a:p>
                  </a:txBody>
                  <a:tcPr/>
                </a:tc>
                <a:tc>
                  <a:txBody>
                    <a:bodyPr/>
                    <a:lstStyle/>
                    <a:p>
                      <a:pPr algn="ctr"/>
                      <a:r>
                        <a:rPr lang="en-US" sz="1600" dirty="0"/>
                        <a:t>48</a:t>
                      </a:r>
                      <a:endParaRPr lang="el-GR" sz="1600" dirty="0"/>
                    </a:p>
                  </a:txBody>
                  <a:tcPr/>
                </a:tc>
                <a:tc>
                  <a:txBody>
                    <a:bodyPr/>
                    <a:lstStyle/>
                    <a:p>
                      <a:pPr algn="ctr"/>
                      <a:r>
                        <a:rPr lang="en-US" sz="1600" dirty="0"/>
                        <a:t>230</a:t>
                      </a:r>
                      <a:endParaRPr lang="el-GR" sz="1600" dirty="0"/>
                    </a:p>
                  </a:txBody>
                  <a:tcPr/>
                </a:tc>
                <a:extLst>
                  <a:ext uri="{0D108BD9-81ED-4DB2-BD59-A6C34878D82A}">
                    <a16:rowId xmlns:a16="http://schemas.microsoft.com/office/drawing/2014/main" val="3984547485"/>
                  </a:ext>
                </a:extLst>
              </a:tr>
            </a:tbl>
          </a:graphicData>
        </a:graphic>
      </p:graphicFrame>
      <p:sp>
        <p:nvSpPr>
          <p:cNvPr id="4" name="Content Placeholder 2">
            <a:extLst>
              <a:ext uri="{FF2B5EF4-FFF2-40B4-BE49-F238E27FC236}">
                <a16:creationId xmlns:a16="http://schemas.microsoft.com/office/drawing/2014/main" id="{F9E9BA81-F2A7-4E1A-A8FA-94DE6866CE0D}"/>
              </a:ext>
            </a:extLst>
          </p:cNvPr>
          <p:cNvSpPr>
            <a:spLocks noGrp="1"/>
          </p:cNvSpPr>
          <p:nvPr>
            <p:ph idx="1"/>
          </p:nvPr>
        </p:nvSpPr>
        <p:spPr>
          <a:xfrm>
            <a:off x="57629" y="3040526"/>
            <a:ext cx="7679268" cy="2852028"/>
          </a:xfrm>
        </p:spPr>
        <p:txBody>
          <a:bodyPr>
            <a:noAutofit/>
          </a:bodyPr>
          <a:lstStyle/>
          <a:p>
            <a:pPr fontAlgn="base">
              <a:lnSpc>
                <a:spcPct val="100000"/>
              </a:lnSpc>
              <a:buFont typeface="Wingdings" panose="05000000000000000000" pitchFamily="2" charset="2"/>
              <a:buChar char="v"/>
            </a:pPr>
            <a:r>
              <a:rPr lang="en-US" sz="1400" dirty="0"/>
              <a:t>NIGHTINGALE toolkit in each pilot </a:t>
            </a:r>
            <a:r>
              <a:rPr lang="en-US" sz="1400" b="1" dirty="0"/>
              <a:t>deployed in 2 different location </a:t>
            </a:r>
            <a:r>
              <a:rPr lang="en-US" sz="1400" dirty="0"/>
              <a:t>(command center and field) </a:t>
            </a:r>
          </a:p>
          <a:p>
            <a:pPr fontAlgn="base">
              <a:lnSpc>
                <a:spcPct val="100000"/>
              </a:lnSpc>
              <a:buFont typeface="Wingdings" panose="05000000000000000000" pitchFamily="2" charset="2"/>
              <a:buChar char="v"/>
            </a:pPr>
            <a:r>
              <a:rPr lang="en-US" sz="1400" b="1" dirty="0"/>
              <a:t>Immediate</a:t>
            </a:r>
            <a:r>
              <a:rPr lang="en-US" sz="1400" dirty="0"/>
              <a:t> awareness about the incident in </a:t>
            </a:r>
            <a:r>
              <a:rPr lang="en-US" sz="1400" b="1" dirty="0"/>
              <a:t>all agencies and teams</a:t>
            </a:r>
          </a:p>
          <a:p>
            <a:pPr fontAlgn="base">
              <a:lnSpc>
                <a:spcPct val="100000"/>
              </a:lnSpc>
              <a:buFont typeface="Wingdings" panose="05000000000000000000" pitchFamily="2" charset="2"/>
              <a:buChar char="v"/>
            </a:pPr>
            <a:r>
              <a:rPr lang="en-US" sz="1400" dirty="0"/>
              <a:t>Teams at the </a:t>
            </a:r>
            <a:r>
              <a:rPr lang="en-US" sz="1400" b="1" dirty="0"/>
              <a:t>command center and the field </a:t>
            </a:r>
            <a:r>
              <a:rPr lang="en-US" sz="1400" dirty="0"/>
              <a:t>(Incident Commander) had the </a:t>
            </a:r>
            <a:r>
              <a:rPr lang="en-US" sz="1400" b="1" dirty="0"/>
              <a:t>same view of the operations</a:t>
            </a:r>
          </a:p>
          <a:p>
            <a:pPr fontAlgn="base">
              <a:lnSpc>
                <a:spcPct val="100000"/>
              </a:lnSpc>
              <a:buFont typeface="Wingdings" panose="05000000000000000000" pitchFamily="2" charset="2"/>
              <a:buChar char="v"/>
            </a:pPr>
            <a:r>
              <a:rPr lang="en-US" sz="1400" b="1" dirty="0"/>
              <a:t>Triage</a:t>
            </a:r>
            <a:r>
              <a:rPr lang="en-US" sz="1400" dirty="0"/>
              <a:t> </a:t>
            </a:r>
            <a:r>
              <a:rPr lang="en-US" sz="1400" b="1" dirty="0"/>
              <a:t>information/data </a:t>
            </a:r>
            <a:r>
              <a:rPr lang="en-US" sz="1400" dirty="0"/>
              <a:t>were </a:t>
            </a:r>
            <a:r>
              <a:rPr lang="en-US" sz="1400" b="1" dirty="0"/>
              <a:t>available</a:t>
            </a:r>
            <a:r>
              <a:rPr lang="en-US" sz="1400" dirty="0"/>
              <a:t> at command center and </a:t>
            </a:r>
            <a:r>
              <a:rPr lang="en-US" sz="1400" b="1" dirty="0"/>
              <a:t>at any potential agency </a:t>
            </a:r>
            <a:r>
              <a:rPr lang="en-US" sz="1400" dirty="0"/>
              <a:t>has a command center (example hospital, civil protection, </a:t>
            </a:r>
            <a:r>
              <a:rPr lang="en-US" sz="1400" dirty="0" err="1"/>
              <a:t>etc</a:t>
            </a:r>
            <a:r>
              <a:rPr lang="en-US" sz="1400" dirty="0"/>
              <a:t>). </a:t>
            </a:r>
          </a:p>
          <a:p>
            <a:pPr lvl="1" fontAlgn="base">
              <a:lnSpc>
                <a:spcPct val="100000"/>
              </a:lnSpc>
              <a:buFont typeface="Wingdings" panose="05000000000000000000" pitchFamily="2" charset="2"/>
              <a:buChar char="v"/>
            </a:pPr>
            <a:r>
              <a:rPr lang="en-US" sz="1200" b="1" dirty="0"/>
              <a:t>Information was transmitted in less than 2 seconds (in all locations field/command center/hospitals/</a:t>
            </a:r>
            <a:r>
              <a:rPr lang="en-US" sz="1200" b="1" dirty="0" err="1"/>
              <a:t>etc</a:t>
            </a:r>
            <a:r>
              <a:rPr lang="en-US" sz="1200" b="1" dirty="0"/>
              <a:t>) with no data loss.</a:t>
            </a:r>
          </a:p>
        </p:txBody>
      </p:sp>
      <p:pic>
        <p:nvPicPr>
          <p:cNvPr id="6" name="Picture 5">
            <a:extLst>
              <a:ext uri="{FF2B5EF4-FFF2-40B4-BE49-F238E27FC236}">
                <a16:creationId xmlns:a16="http://schemas.microsoft.com/office/drawing/2014/main" id="{A6514B6A-12F8-479F-954A-ACE56E0BCA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39021" y="1340992"/>
            <a:ext cx="1149266" cy="1531398"/>
          </a:xfrm>
          <a:prstGeom prst="rect">
            <a:avLst/>
          </a:prstGeom>
        </p:spPr>
      </p:pic>
      <p:pic>
        <p:nvPicPr>
          <p:cNvPr id="8" name="Picture 7">
            <a:extLst>
              <a:ext uri="{FF2B5EF4-FFF2-40B4-BE49-F238E27FC236}">
                <a16:creationId xmlns:a16="http://schemas.microsoft.com/office/drawing/2014/main" id="{3905E322-E0CE-4800-B3E0-C6A083C431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70621" y="0"/>
            <a:ext cx="2336800" cy="1314450"/>
          </a:xfrm>
          <a:prstGeom prst="rect">
            <a:avLst/>
          </a:prstGeom>
        </p:spPr>
      </p:pic>
      <p:pic>
        <p:nvPicPr>
          <p:cNvPr id="9" name="Picture 8">
            <a:extLst>
              <a:ext uri="{FF2B5EF4-FFF2-40B4-BE49-F238E27FC236}">
                <a16:creationId xmlns:a16="http://schemas.microsoft.com/office/drawing/2014/main" id="{B184C709-C784-4886-9A7C-AE10A0006C7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75311" y="1326121"/>
            <a:ext cx="2130962" cy="1198666"/>
          </a:xfrm>
          <a:prstGeom prst="rect">
            <a:avLst/>
          </a:prstGeom>
        </p:spPr>
      </p:pic>
      <p:pic>
        <p:nvPicPr>
          <p:cNvPr id="11" name="Picture 10">
            <a:extLst>
              <a:ext uri="{FF2B5EF4-FFF2-40B4-BE49-F238E27FC236}">
                <a16:creationId xmlns:a16="http://schemas.microsoft.com/office/drawing/2014/main" id="{9E0056B2-88F2-46A0-98B2-362529C672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77367" y="2250885"/>
            <a:ext cx="1944369" cy="1093708"/>
          </a:xfrm>
          <a:prstGeom prst="rect">
            <a:avLst/>
          </a:prstGeom>
        </p:spPr>
      </p:pic>
      <p:pic>
        <p:nvPicPr>
          <p:cNvPr id="13" name="Picture 12">
            <a:extLst>
              <a:ext uri="{FF2B5EF4-FFF2-40B4-BE49-F238E27FC236}">
                <a16:creationId xmlns:a16="http://schemas.microsoft.com/office/drawing/2014/main" id="{F0943A7C-1D10-4D08-AF8D-706181BA541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081768" y="0"/>
            <a:ext cx="1787086" cy="1207397"/>
          </a:xfrm>
          <a:prstGeom prst="rect">
            <a:avLst/>
          </a:prstGeom>
        </p:spPr>
      </p:pic>
      <p:pic>
        <p:nvPicPr>
          <p:cNvPr id="14" name="Picture 13">
            <a:extLst>
              <a:ext uri="{FF2B5EF4-FFF2-40B4-BE49-F238E27FC236}">
                <a16:creationId xmlns:a16="http://schemas.microsoft.com/office/drawing/2014/main" id="{AADBF2FC-EFFA-44DA-98FE-C56CFE70A8D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748744" y="4616627"/>
            <a:ext cx="3458677" cy="2250885"/>
          </a:xfrm>
          <a:prstGeom prst="rect">
            <a:avLst/>
          </a:prstGeom>
        </p:spPr>
      </p:pic>
      <p:pic>
        <p:nvPicPr>
          <p:cNvPr id="16" name="Picture 15">
            <a:extLst>
              <a:ext uri="{FF2B5EF4-FFF2-40B4-BE49-F238E27FC236}">
                <a16:creationId xmlns:a16="http://schemas.microsoft.com/office/drawing/2014/main" id="{C2DD90A3-4288-4A9B-A0C7-C4439DB2FFA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t="55841"/>
          <a:stretch/>
        </p:blipFill>
        <p:spPr>
          <a:xfrm>
            <a:off x="9255534" y="3863340"/>
            <a:ext cx="2932753" cy="755790"/>
          </a:xfrm>
          <a:prstGeom prst="rect">
            <a:avLst/>
          </a:prstGeom>
        </p:spPr>
      </p:pic>
      <p:pic>
        <p:nvPicPr>
          <p:cNvPr id="12" name="Picture 11">
            <a:extLst>
              <a:ext uri="{FF2B5EF4-FFF2-40B4-BE49-F238E27FC236}">
                <a16:creationId xmlns:a16="http://schemas.microsoft.com/office/drawing/2014/main" id="{E24986E0-4DB2-4A36-A756-A891684E6F81}"/>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14126"/>
          <a:stretch/>
        </p:blipFill>
        <p:spPr>
          <a:xfrm>
            <a:off x="7767963" y="1188143"/>
            <a:ext cx="1669714" cy="1093708"/>
          </a:xfrm>
          <a:prstGeom prst="rect">
            <a:avLst/>
          </a:prstGeom>
        </p:spPr>
      </p:pic>
      <p:pic>
        <p:nvPicPr>
          <p:cNvPr id="3" name="Picture 2" descr="Two men in uniform looking at a screen&#10;&#10;Description automatically generated">
            <a:extLst>
              <a:ext uri="{FF2B5EF4-FFF2-40B4-BE49-F238E27FC236}">
                <a16:creationId xmlns:a16="http://schemas.microsoft.com/office/drawing/2014/main" id="{A46F1170-7312-E7CF-EF52-878E5C33B919}"/>
              </a:ext>
            </a:extLst>
          </p:cNvPr>
          <p:cNvPicPr>
            <a:picLocks noChangeAspect="1"/>
          </p:cNvPicPr>
          <p:nvPr/>
        </p:nvPicPr>
        <p:blipFill rotWithShape="1">
          <a:blip r:embed="rId11"/>
          <a:srcRect l="33809" t="1" b="9270"/>
          <a:stretch/>
        </p:blipFill>
        <p:spPr bwMode="auto">
          <a:xfrm>
            <a:off x="11106272" y="2898477"/>
            <a:ext cx="1114727" cy="1010609"/>
          </a:xfrm>
          <a:prstGeom prst="rect">
            <a:avLst/>
          </a:prstGeom>
          <a:ln>
            <a:noFill/>
          </a:ln>
          <a:extLst>
            <a:ext uri="{53640926-AAD7-44D8-BBD7-CCE9431645EC}">
              <a14:shadowObscured xmlns:a14="http://schemas.microsoft.com/office/drawing/2010/main"/>
            </a:ext>
          </a:extLst>
        </p:spPr>
      </p:pic>
      <p:pic>
        <p:nvPicPr>
          <p:cNvPr id="5" name="Picture 4" descr="A group of people standing near a building&#10;&#10;Description automatically generated">
            <a:extLst>
              <a:ext uri="{FF2B5EF4-FFF2-40B4-BE49-F238E27FC236}">
                <a16:creationId xmlns:a16="http://schemas.microsoft.com/office/drawing/2014/main" id="{FE682FCB-9F7D-A092-F11B-B01D1A3F5227}"/>
              </a:ext>
            </a:extLst>
          </p:cNvPr>
          <p:cNvPicPr>
            <a:picLocks noChangeAspect="1"/>
          </p:cNvPicPr>
          <p:nvPr/>
        </p:nvPicPr>
        <p:blipFill>
          <a:blip r:embed="rId12"/>
          <a:srcRect l="6591" t="26684"/>
          <a:stretch/>
        </p:blipFill>
        <p:spPr>
          <a:xfrm>
            <a:off x="7897870" y="3338464"/>
            <a:ext cx="1250267" cy="880795"/>
          </a:xfrm>
          <a:prstGeom prst="rect">
            <a:avLst/>
          </a:prstGeom>
        </p:spPr>
      </p:pic>
      <p:pic>
        <p:nvPicPr>
          <p:cNvPr id="17" name="Picture 16" descr="A group of people in orange uniforms&#10;&#10;Description automatically generated">
            <a:extLst>
              <a:ext uri="{FF2B5EF4-FFF2-40B4-BE49-F238E27FC236}">
                <a16:creationId xmlns:a16="http://schemas.microsoft.com/office/drawing/2014/main" id="{95BA0BB9-2D48-D696-BD9D-F55E5078D498}"/>
              </a:ext>
            </a:extLst>
          </p:cNvPr>
          <p:cNvPicPr>
            <a:picLocks noChangeAspect="1"/>
          </p:cNvPicPr>
          <p:nvPr/>
        </p:nvPicPr>
        <p:blipFill>
          <a:blip r:embed="rId13"/>
          <a:srcRect b="30956"/>
          <a:stretch/>
        </p:blipFill>
        <p:spPr>
          <a:xfrm>
            <a:off x="7844294" y="4107330"/>
            <a:ext cx="1774859" cy="542620"/>
          </a:xfrm>
          <a:prstGeom prst="rect">
            <a:avLst/>
          </a:prstGeom>
        </p:spPr>
      </p:pic>
      <p:pic>
        <p:nvPicPr>
          <p:cNvPr id="18" name="Picture 17" descr="A group of people in orange uniforms&#10;&#10;Description automatically generated">
            <a:extLst>
              <a:ext uri="{FF2B5EF4-FFF2-40B4-BE49-F238E27FC236}">
                <a16:creationId xmlns:a16="http://schemas.microsoft.com/office/drawing/2014/main" id="{D2870BA4-E278-CE8B-DBB5-2492E14BDF6C}"/>
              </a:ext>
            </a:extLst>
          </p:cNvPr>
          <p:cNvPicPr>
            <a:picLocks noChangeAspect="1"/>
          </p:cNvPicPr>
          <p:nvPr/>
        </p:nvPicPr>
        <p:blipFill>
          <a:blip r:embed="rId14"/>
          <a:srcRect t="22982"/>
          <a:stretch/>
        </p:blipFill>
        <p:spPr>
          <a:xfrm>
            <a:off x="9083391" y="2810893"/>
            <a:ext cx="2046227" cy="1055143"/>
          </a:xfrm>
          <a:prstGeom prst="rect">
            <a:avLst/>
          </a:prstGeom>
        </p:spPr>
      </p:pic>
      <p:pic>
        <p:nvPicPr>
          <p:cNvPr id="19" name="Picture 18" descr="A group of people around a person lying on a yellow table&#10;&#10;Description automatically generated">
            <a:extLst>
              <a:ext uri="{FF2B5EF4-FFF2-40B4-BE49-F238E27FC236}">
                <a16:creationId xmlns:a16="http://schemas.microsoft.com/office/drawing/2014/main" id="{BD67BCFE-93E7-C01D-CCB6-B399F5C6F974}"/>
              </a:ext>
            </a:extLst>
          </p:cNvPr>
          <p:cNvPicPr>
            <a:picLocks noChangeAspect="1"/>
          </p:cNvPicPr>
          <p:nvPr/>
        </p:nvPicPr>
        <p:blipFill>
          <a:blip r:embed="rId15"/>
          <a:stretch>
            <a:fillRect/>
          </a:stretch>
        </p:blipFill>
        <p:spPr>
          <a:xfrm>
            <a:off x="10433133" y="1953863"/>
            <a:ext cx="702075" cy="1204633"/>
          </a:xfrm>
          <a:prstGeom prst="rect">
            <a:avLst/>
          </a:prstGeom>
        </p:spPr>
      </p:pic>
      <p:pic>
        <p:nvPicPr>
          <p:cNvPr id="15" name="Picture 14" descr="A person in a uniform looking at a tablet&#10;&#10;Description automatically generated">
            <a:extLst>
              <a:ext uri="{FF2B5EF4-FFF2-40B4-BE49-F238E27FC236}">
                <a16:creationId xmlns:a16="http://schemas.microsoft.com/office/drawing/2014/main" id="{953D2855-66EA-3B73-7FD5-4D5930488DEA}"/>
              </a:ext>
            </a:extLst>
          </p:cNvPr>
          <p:cNvPicPr>
            <a:picLocks noChangeAspect="1"/>
          </p:cNvPicPr>
          <p:nvPr/>
        </p:nvPicPr>
        <p:blipFill>
          <a:blip r:embed="rId16"/>
          <a:stretch>
            <a:fillRect/>
          </a:stretch>
        </p:blipFill>
        <p:spPr>
          <a:xfrm>
            <a:off x="9349764" y="2365265"/>
            <a:ext cx="1077780" cy="702921"/>
          </a:xfrm>
          <a:prstGeom prst="rect">
            <a:avLst/>
          </a:prstGeom>
        </p:spPr>
      </p:pic>
    </p:spTree>
    <p:extLst>
      <p:ext uri="{BB962C8B-B14F-4D97-AF65-F5344CB8AC3E}">
        <p14:creationId xmlns:p14="http://schemas.microsoft.com/office/powerpoint/2010/main" val="21225086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F8EFA-9941-A8DA-B146-5B8ABCD983F1}"/>
              </a:ext>
            </a:extLst>
          </p:cNvPr>
          <p:cNvSpPr>
            <a:spLocks noGrp="1"/>
          </p:cNvSpPr>
          <p:nvPr>
            <p:ph type="ctrTitle"/>
          </p:nvPr>
        </p:nvSpPr>
        <p:spPr/>
        <p:txBody>
          <a:bodyPr/>
          <a:lstStyle/>
          <a:p>
            <a:r>
              <a:rPr lang="en-US" dirty="0"/>
              <a:t>NIGHTINGALE Toolkit</a:t>
            </a:r>
            <a:endParaRPr lang="en-GB" dirty="0"/>
          </a:p>
        </p:txBody>
      </p:sp>
      <p:sp>
        <p:nvSpPr>
          <p:cNvPr id="3" name="Subtitle 2">
            <a:extLst>
              <a:ext uri="{FF2B5EF4-FFF2-40B4-BE49-F238E27FC236}">
                <a16:creationId xmlns:a16="http://schemas.microsoft.com/office/drawing/2014/main" id="{399051F9-A949-7AD6-DAF1-5AFB610931FB}"/>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32406628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3B7A14B-6154-8658-9570-A85C70102DA6}"/>
              </a:ext>
            </a:extLst>
          </p:cNvPr>
          <p:cNvGrpSpPr/>
          <p:nvPr/>
        </p:nvGrpSpPr>
        <p:grpSpPr>
          <a:xfrm>
            <a:off x="6257401" y="5743063"/>
            <a:ext cx="1819614" cy="1080000"/>
            <a:chOff x="1046035" y="236712"/>
            <a:chExt cx="1819614" cy="1080000"/>
          </a:xfrm>
        </p:grpSpPr>
        <p:sp>
          <p:nvSpPr>
            <p:cNvPr id="5" name="Rectangle 4">
              <a:extLst>
                <a:ext uri="{FF2B5EF4-FFF2-40B4-BE49-F238E27FC236}">
                  <a16:creationId xmlns:a16="http://schemas.microsoft.com/office/drawing/2014/main" id="{5C227D4D-DCA0-9CB8-1569-AAA2763DB2F2}"/>
                </a:ext>
              </a:extLst>
            </p:cNvPr>
            <p:cNvSpPr/>
            <p:nvPr/>
          </p:nvSpPr>
          <p:spPr>
            <a:xfrm>
              <a:off x="1046035" y="236712"/>
              <a:ext cx="1819614"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6" name="Group 5">
              <a:extLst>
                <a:ext uri="{FF2B5EF4-FFF2-40B4-BE49-F238E27FC236}">
                  <a16:creationId xmlns:a16="http://schemas.microsoft.com/office/drawing/2014/main" id="{5B02B047-BAEC-9633-B228-B3DCDE5410FE}"/>
                </a:ext>
              </a:extLst>
            </p:cNvPr>
            <p:cNvGrpSpPr/>
            <p:nvPr/>
          </p:nvGrpSpPr>
          <p:grpSpPr>
            <a:xfrm>
              <a:off x="1168475" y="373713"/>
              <a:ext cx="1583703" cy="791852"/>
              <a:chOff x="1026412" y="426794"/>
              <a:chExt cx="1583703" cy="791852"/>
            </a:xfrm>
          </p:grpSpPr>
          <p:sp>
            <p:nvSpPr>
              <p:cNvPr id="7" name="Rectangle 6">
                <a:extLst>
                  <a:ext uri="{FF2B5EF4-FFF2-40B4-BE49-F238E27FC236}">
                    <a16:creationId xmlns:a16="http://schemas.microsoft.com/office/drawing/2014/main" id="{04194FA2-EE1F-8069-2ED8-E7BABFB45F1D}"/>
                  </a:ext>
                </a:extLst>
              </p:cNvPr>
              <p:cNvSpPr/>
              <p:nvPr/>
            </p:nvSpPr>
            <p:spPr>
              <a:xfrm>
                <a:off x="1026412" y="426794"/>
                <a:ext cx="1583703" cy="79185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8" name="Picture 7" descr="Logo&#10;&#10;Description automatically generated">
                <a:extLst>
                  <a:ext uri="{FF2B5EF4-FFF2-40B4-BE49-F238E27FC236}">
                    <a16:creationId xmlns:a16="http://schemas.microsoft.com/office/drawing/2014/main" id="{C3BD2D6E-0B22-E2FB-8F8D-AF97645A9C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323" y="479188"/>
                <a:ext cx="717184" cy="687063"/>
              </a:xfrm>
              <a:prstGeom prst="rect">
                <a:avLst/>
              </a:prstGeom>
              <a:ln>
                <a:noFill/>
              </a:ln>
            </p:spPr>
          </p:pic>
          <p:pic>
            <p:nvPicPr>
              <p:cNvPr id="9" name="Picture 8" descr="Logo&#10;&#10;Description automatically generated">
                <a:extLst>
                  <a:ext uri="{FF2B5EF4-FFF2-40B4-BE49-F238E27FC236}">
                    <a16:creationId xmlns:a16="http://schemas.microsoft.com/office/drawing/2014/main" id="{344F0F5E-BB9C-3269-E73B-933440DB40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8262" y="822719"/>
                <a:ext cx="717184" cy="277172"/>
              </a:xfrm>
              <a:prstGeom prst="rect">
                <a:avLst/>
              </a:prstGeom>
              <a:ln>
                <a:noFill/>
              </a:ln>
            </p:spPr>
          </p:pic>
        </p:grpSp>
      </p:grpSp>
      <p:sp>
        <p:nvSpPr>
          <p:cNvPr id="2" name="Title 1">
            <a:extLst>
              <a:ext uri="{FF2B5EF4-FFF2-40B4-BE49-F238E27FC236}">
                <a16:creationId xmlns:a16="http://schemas.microsoft.com/office/drawing/2014/main" id="{D408E53A-676E-0200-D722-0EDA1A3FBA7C}"/>
              </a:ext>
            </a:extLst>
          </p:cNvPr>
          <p:cNvSpPr>
            <a:spLocks noGrp="1"/>
          </p:cNvSpPr>
          <p:nvPr>
            <p:ph type="title"/>
          </p:nvPr>
        </p:nvSpPr>
        <p:spPr/>
        <p:txBody>
          <a:bodyPr/>
          <a:lstStyle/>
          <a:p>
            <a:r>
              <a:rPr lang="en-US" dirty="0"/>
              <a:t>Digital Triage Toolkit – FSX2 Highlights</a:t>
            </a:r>
            <a:endParaRPr lang="el-GR" dirty="0"/>
          </a:p>
        </p:txBody>
      </p:sp>
      <p:pic>
        <p:nvPicPr>
          <p:cNvPr id="12" name="Picture 11">
            <a:extLst>
              <a:ext uri="{FF2B5EF4-FFF2-40B4-BE49-F238E27FC236}">
                <a16:creationId xmlns:a16="http://schemas.microsoft.com/office/drawing/2014/main" id="{5B3BAC46-C2D7-92BA-3C01-A0C35747588B}"/>
              </a:ext>
            </a:extLst>
          </p:cNvPr>
          <p:cNvPicPr>
            <a:picLocks noChangeAspect="1"/>
          </p:cNvPicPr>
          <p:nvPr/>
        </p:nvPicPr>
        <p:blipFill>
          <a:blip r:embed="rId5"/>
          <a:stretch>
            <a:fillRect/>
          </a:stretch>
        </p:blipFill>
        <p:spPr>
          <a:xfrm>
            <a:off x="9629496" y="17237"/>
            <a:ext cx="2562504" cy="1956885"/>
          </a:xfrm>
          <a:prstGeom prst="rect">
            <a:avLst/>
          </a:prstGeom>
        </p:spPr>
      </p:pic>
      <p:pic>
        <p:nvPicPr>
          <p:cNvPr id="16" name="Picture 15">
            <a:extLst>
              <a:ext uri="{FF2B5EF4-FFF2-40B4-BE49-F238E27FC236}">
                <a16:creationId xmlns:a16="http://schemas.microsoft.com/office/drawing/2014/main" id="{43298523-9C01-E384-C11E-7EE0A7380EDC}"/>
              </a:ext>
            </a:extLst>
          </p:cNvPr>
          <p:cNvPicPr>
            <a:picLocks noChangeAspect="1"/>
          </p:cNvPicPr>
          <p:nvPr/>
        </p:nvPicPr>
        <p:blipFill>
          <a:blip r:embed="rId6"/>
          <a:stretch>
            <a:fillRect/>
          </a:stretch>
        </p:blipFill>
        <p:spPr>
          <a:xfrm>
            <a:off x="7066992" y="25237"/>
            <a:ext cx="2562504" cy="1956885"/>
          </a:xfrm>
          <a:prstGeom prst="rect">
            <a:avLst/>
          </a:prstGeom>
        </p:spPr>
      </p:pic>
      <p:sp>
        <p:nvSpPr>
          <p:cNvPr id="11" name="Content Placeholder 2">
            <a:extLst>
              <a:ext uri="{FF2B5EF4-FFF2-40B4-BE49-F238E27FC236}">
                <a16:creationId xmlns:a16="http://schemas.microsoft.com/office/drawing/2014/main" id="{21525FB0-3E40-A5BB-EDC8-33897753F8AB}"/>
              </a:ext>
            </a:extLst>
          </p:cNvPr>
          <p:cNvSpPr>
            <a:spLocks noGrp="1"/>
          </p:cNvSpPr>
          <p:nvPr>
            <p:ph idx="1"/>
          </p:nvPr>
        </p:nvSpPr>
        <p:spPr>
          <a:xfrm>
            <a:off x="260420" y="958493"/>
            <a:ext cx="7019807" cy="5352433"/>
          </a:xfrm>
        </p:spPr>
        <p:txBody>
          <a:bodyPr>
            <a:normAutofit lnSpcReduction="10000"/>
          </a:bodyPr>
          <a:lstStyle/>
          <a:p>
            <a:pPr marL="285750" indent="-285750">
              <a:lnSpc>
                <a:spcPct val="100000"/>
              </a:lnSpc>
              <a:spcBef>
                <a:spcPts val="600"/>
              </a:spcBef>
              <a:buFont typeface="Wingdings" panose="05000000000000000000" pitchFamily="2" charset="2"/>
              <a:buChar char="v"/>
            </a:pPr>
            <a:r>
              <a:rPr lang="en-US" sz="1400" dirty="0"/>
              <a:t>S</a:t>
            </a:r>
            <a:r>
              <a:rPr lang="el-GR" sz="1400" dirty="0" err="1"/>
              <a:t>uccessfully</a:t>
            </a:r>
            <a:r>
              <a:rPr lang="el-GR" sz="1400" dirty="0"/>
              <a:t> </a:t>
            </a:r>
            <a:r>
              <a:rPr lang="el-GR" sz="1400" dirty="0" err="1"/>
              <a:t>tested</a:t>
            </a:r>
            <a:r>
              <a:rPr lang="el-GR" sz="1400" dirty="0"/>
              <a:t> in </a:t>
            </a:r>
            <a:r>
              <a:rPr lang="el-GR" sz="1400" dirty="0" err="1"/>
              <a:t>three</a:t>
            </a:r>
            <a:r>
              <a:rPr lang="el-GR" sz="1400" dirty="0"/>
              <a:t> </a:t>
            </a:r>
            <a:r>
              <a:rPr lang="en-US" sz="1400" dirty="0"/>
              <a:t>Trials (SSX, 2 FSX)</a:t>
            </a:r>
            <a:r>
              <a:rPr lang="el-GR" sz="1400" dirty="0"/>
              <a:t>, </a:t>
            </a:r>
            <a:r>
              <a:rPr lang="el-GR" sz="1400" dirty="0" err="1"/>
              <a:t>including</a:t>
            </a:r>
            <a:r>
              <a:rPr lang="el-GR" sz="1400" dirty="0"/>
              <a:t> </a:t>
            </a:r>
            <a:r>
              <a:rPr lang="el-GR" sz="1400" dirty="0" err="1"/>
              <a:t>one</a:t>
            </a:r>
            <a:r>
              <a:rPr lang="el-GR" sz="1400" dirty="0"/>
              <a:t> </a:t>
            </a:r>
            <a:r>
              <a:rPr lang="el-GR" sz="1400" dirty="0" err="1"/>
              <a:t>involving</a:t>
            </a:r>
            <a:r>
              <a:rPr lang="el-GR" sz="1400" dirty="0"/>
              <a:t> 80 </a:t>
            </a:r>
            <a:r>
              <a:rPr lang="el-GR" sz="1400" dirty="0" err="1"/>
              <a:t>simulated</a:t>
            </a:r>
            <a:r>
              <a:rPr lang="el-GR" sz="1400" dirty="0"/>
              <a:t> </a:t>
            </a:r>
            <a:r>
              <a:rPr lang="el-GR" sz="1400" dirty="0" err="1"/>
              <a:t>victims</a:t>
            </a:r>
            <a:r>
              <a:rPr lang="el-GR" sz="1400" dirty="0"/>
              <a:t> and 200 </a:t>
            </a:r>
            <a:r>
              <a:rPr lang="el-GR" sz="1400" dirty="0" err="1"/>
              <a:t>first</a:t>
            </a:r>
            <a:r>
              <a:rPr lang="el-GR" sz="1400" dirty="0"/>
              <a:t> </a:t>
            </a:r>
            <a:r>
              <a:rPr lang="el-GR" sz="1400" dirty="0" err="1"/>
              <a:t>responders</a:t>
            </a:r>
            <a:r>
              <a:rPr lang="en-US" sz="1400" dirty="0"/>
              <a:t> (FSX2)</a:t>
            </a:r>
          </a:p>
          <a:p>
            <a:pPr marL="285750" indent="-285750">
              <a:lnSpc>
                <a:spcPct val="100000"/>
              </a:lnSpc>
              <a:spcBef>
                <a:spcPts val="600"/>
              </a:spcBef>
              <a:buFont typeface="Wingdings" panose="05000000000000000000" pitchFamily="2" charset="2"/>
              <a:buChar char="v"/>
            </a:pPr>
            <a:r>
              <a:rPr lang="en-US" sz="1400" b="1" u="sng" dirty="0"/>
              <a:t>FSX2 Highlights</a:t>
            </a:r>
          </a:p>
          <a:p>
            <a:pPr lvl="1">
              <a:lnSpc>
                <a:spcPct val="100000"/>
              </a:lnSpc>
              <a:spcBef>
                <a:spcPts val="600"/>
              </a:spcBef>
            </a:pPr>
            <a:r>
              <a:rPr lang="en-US" sz="1400" b="1" dirty="0">
                <a:effectLst/>
                <a:ea typeface="Calibri" panose="020F0502020204030204" pitchFamily="34" charset="0"/>
                <a:cs typeface="Times New Roman" panose="02020603050405020304" pitchFamily="18" charset="0"/>
              </a:rPr>
              <a:t>Stage 1 – Law enforcement/fire brigade:</a:t>
            </a:r>
            <a:endParaRPr lang="en-GB" sz="1400" b="1" dirty="0">
              <a:effectLst/>
              <a:ea typeface="Calibri" panose="020F0502020204030204" pitchFamily="34" charset="0"/>
              <a:cs typeface="Times New Roman" panose="02020603050405020304" pitchFamily="18" charset="0"/>
            </a:endParaRPr>
          </a:p>
          <a:p>
            <a:pPr marL="800100" lvl="1" indent="-342900">
              <a:lnSpc>
                <a:spcPct val="100000"/>
              </a:lnSpc>
              <a:spcBef>
                <a:spcPts val="600"/>
              </a:spcBef>
              <a:buFont typeface="Symbol" panose="05050102010706020507" pitchFamily="18" charset="2"/>
              <a:buChar char=""/>
            </a:pPr>
            <a:r>
              <a:rPr lang="en-US" sz="1400" dirty="0">
                <a:effectLst/>
                <a:ea typeface="Calibri" panose="020F0502020204030204" pitchFamily="34" charset="0"/>
                <a:cs typeface="Times New Roman" panose="02020603050405020304" pitchFamily="18" charset="0"/>
              </a:rPr>
              <a:t>30 GREEN victims (ambulatory) registered in </a:t>
            </a:r>
            <a:r>
              <a:rPr lang="en-US" sz="1400" b="1" dirty="0">
                <a:effectLst/>
                <a:ea typeface="Calibri" panose="020F0502020204030204" pitchFamily="34" charset="0"/>
                <a:cs typeface="Times New Roman" panose="02020603050405020304" pitchFamily="18" charset="0"/>
              </a:rPr>
              <a:t>6 minutes</a:t>
            </a:r>
            <a:r>
              <a:rPr lang="en-US" sz="1400" dirty="0">
                <a:effectLst/>
                <a:ea typeface="Calibri" panose="020F0502020204030204" pitchFamily="34" charset="0"/>
                <a:cs typeface="Times New Roman" panose="02020603050405020304" pitchFamily="18" charset="0"/>
              </a:rPr>
              <a:t>, along with </a:t>
            </a:r>
            <a:r>
              <a:rPr lang="en-US" sz="1400" b="1" dirty="0">
                <a:effectLst/>
                <a:ea typeface="Calibri" panose="020F0502020204030204" pitchFamily="34" charset="0"/>
                <a:cs typeface="Times New Roman" panose="02020603050405020304" pitchFamily="18" charset="0"/>
              </a:rPr>
              <a:t>name, surname, identification photographs and locatio</a:t>
            </a:r>
            <a:r>
              <a:rPr lang="en-US" sz="1400" dirty="0">
                <a:effectLst/>
                <a:ea typeface="Calibri" panose="020F0502020204030204" pitchFamily="34" charset="0"/>
                <a:cs typeface="Times New Roman" panose="02020603050405020304" pitchFamily="18" charset="0"/>
              </a:rPr>
              <a:t>n.</a:t>
            </a:r>
            <a:endParaRPr lang="en-GB" sz="1400" dirty="0">
              <a:effectLst/>
              <a:ea typeface="Calibri" panose="020F0502020204030204" pitchFamily="34" charset="0"/>
              <a:cs typeface="Times New Roman" panose="02020603050405020304" pitchFamily="18" charset="0"/>
            </a:endParaRPr>
          </a:p>
          <a:p>
            <a:pPr marL="800100" lvl="1" indent="-342900">
              <a:lnSpc>
                <a:spcPct val="100000"/>
              </a:lnSpc>
              <a:spcBef>
                <a:spcPts val="600"/>
              </a:spcBef>
              <a:buFont typeface="Symbol" panose="05050102010706020507" pitchFamily="18" charset="2"/>
              <a:buChar char=""/>
            </a:pPr>
            <a:r>
              <a:rPr lang="en-US" sz="1400" dirty="0">
                <a:effectLst/>
                <a:ea typeface="Calibri" panose="020F0502020204030204" pitchFamily="34" charset="0"/>
                <a:cs typeface="Times New Roman" panose="02020603050405020304" pitchFamily="18" charset="0"/>
              </a:rPr>
              <a:t>15 RED/YELLOW victims registered in </a:t>
            </a:r>
            <a:r>
              <a:rPr lang="en-US" sz="1400" b="1" dirty="0">
                <a:effectLst/>
                <a:ea typeface="Calibri" panose="020F0502020204030204" pitchFamily="34" charset="0"/>
                <a:cs typeface="Times New Roman" panose="02020603050405020304" pitchFamily="18" charset="0"/>
              </a:rPr>
              <a:t>6 minutes with identification photographs, wounds</a:t>
            </a:r>
            <a:endParaRPr lang="en-GB" sz="1400" b="1" dirty="0">
              <a:effectLst/>
              <a:ea typeface="Calibri" panose="020F0502020204030204" pitchFamily="34" charset="0"/>
              <a:cs typeface="Times New Roman" panose="02020603050405020304" pitchFamily="18" charset="0"/>
            </a:endParaRPr>
          </a:p>
          <a:p>
            <a:pPr lvl="1">
              <a:lnSpc>
                <a:spcPct val="100000"/>
              </a:lnSpc>
              <a:spcBef>
                <a:spcPts val="600"/>
              </a:spcBef>
            </a:pPr>
            <a:r>
              <a:rPr lang="en-US" sz="1400" b="1" dirty="0">
                <a:effectLst/>
                <a:ea typeface="Calibri" panose="020F0502020204030204" pitchFamily="34" charset="0"/>
                <a:cs typeface="Times New Roman" panose="02020603050405020304" pitchFamily="18" charset="0"/>
              </a:rPr>
              <a:t>Stage 2 – first Triage/Second Triage:</a:t>
            </a:r>
            <a:endParaRPr lang="en-GB" sz="1400" b="1" dirty="0">
              <a:effectLst/>
              <a:ea typeface="Calibri" panose="020F0502020204030204" pitchFamily="34" charset="0"/>
              <a:cs typeface="Times New Roman" panose="02020603050405020304" pitchFamily="18" charset="0"/>
            </a:endParaRPr>
          </a:p>
          <a:p>
            <a:pPr marL="800100" lvl="1" indent="-342900">
              <a:lnSpc>
                <a:spcPct val="100000"/>
              </a:lnSpc>
              <a:spcBef>
                <a:spcPts val="600"/>
              </a:spcBef>
              <a:buFont typeface="Symbol" panose="05050102010706020507" pitchFamily="18" charset="2"/>
              <a:buChar char=""/>
            </a:pPr>
            <a:r>
              <a:rPr lang="en-US" sz="1400" dirty="0">
                <a:effectLst/>
                <a:ea typeface="Calibri" panose="020F0502020204030204" pitchFamily="34" charset="0"/>
                <a:cs typeface="Times New Roman" panose="02020603050405020304" pitchFamily="18" charset="0"/>
              </a:rPr>
              <a:t>Data of </a:t>
            </a:r>
            <a:r>
              <a:rPr lang="en-US" sz="1400" b="1" dirty="0">
                <a:effectLst/>
                <a:ea typeface="Calibri" panose="020F0502020204030204" pitchFamily="34" charset="0"/>
                <a:cs typeface="Times New Roman" panose="02020603050405020304" pitchFamily="18" charset="0"/>
              </a:rPr>
              <a:t>90 victims monitored in real time</a:t>
            </a:r>
            <a:r>
              <a:rPr lang="en-US" sz="1400" dirty="0">
                <a:effectLst/>
                <a:ea typeface="Calibri" panose="020F0502020204030204" pitchFamily="34" charset="0"/>
                <a:cs typeface="Times New Roman" panose="02020603050405020304" pitchFamily="18" charset="0"/>
              </a:rPr>
              <a:t>.</a:t>
            </a:r>
            <a:endParaRPr lang="en-GB" sz="1400" dirty="0">
              <a:effectLst/>
              <a:ea typeface="Calibri" panose="020F0502020204030204" pitchFamily="34" charset="0"/>
              <a:cs typeface="Times New Roman" panose="02020603050405020304" pitchFamily="18" charset="0"/>
            </a:endParaRPr>
          </a:p>
          <a:p>
            <a:pPr marL="800100" lvl="1" indent="-342900">
              <a:lnSpc>
                <a:spcPct val="100000"/>
              </a:lnSpc>
              <a:spcBef>
                <a:spcPts val="600"/>
              </a:spcBef>
              <a:buFont typeface="Symbol" panose="05050102010706020507" pitchFamily="18" charset="2"/>
              <a:buChar char=""/>
            </a:pPr>
            <a:r>
              <a:rPr lang="en-US" sz="1400" b="1" dirty="0">
                <a:effectLst/>
                <a:ea typeface="Calibri" panose="020F0502020204030204" pitchFamily="34" charset="0"/>
                <a:cs typeface="Times New Roman" panose="02020603050405020304" pitchFamily="18" charset="0"/>
              </a:rPr>
              <a:t>All victims registered within 38 minutes </a:t>
            </a:r>
            <a:r>
              <a:rPr lang="en-US" sz="1400" dirty="0">
                <a:effectLst/>
                <a:ea typeface="Calibri" panose="020F0502020204030204" pitchFamily="34" charset="0"/>
                <a:cs typeface="Times New Roman" panose="02020603050405020304" pitchFamily="18" charset="0"/>
              </a:rPr>
              <a:t>and fully monitored from that time onwards. All victims extracted to AMP in 57 minutes</a:t>
            </a:r>
            <a:endParaRPr lang="en-GB" sz="1400" dirty="0">
              <a:effectLst/>
              <a:ea typeface="Calibri" panose="020F0502020204030204" pitchFamily="34" charset="0"/>
              <a:cs typeface="Times New Roman" panose="02020603050405020304" pitchFamily="18" charset="0"/>
            </a:endParaRPr>
          </a:p>
          <a:p>
            <a:pPr marL="800100" lvl="1" indent="-342900">
              <a:lnSpc>
                <a:spcPct val="100000"/>
              </a:lnSpc>
              <a:spcBef>
                <a:spcPts val="600"/>
              </a:spcBef>
              <a:buFont typeface="Symbol" panose="05050102010706020507" pitchFamily="18" charset="2"/>
              <a:buChar char=""/>
            </a:pPr>
            <a:r>
              <a:rPr lang="en-US" sz="1400" b="1" dirty="0">
                <a:effectLst/>
                <a:ea typeface="Calibri" panose="020F0502020204030204" pitchFamily="34" charset="0"/>
                <a:cs typeface="Times New Roman" panose="02020603050405020304" pitchFamily="18" charset="0"/>
              </a:rPr>
              <a:t>30 Victims with DTTs transmitting vitals every 30 seconds</a:t>
            </a:r>
            <a:r>
              <a:rPr lang="en-US" sz="1400" dirty="0">
                <a:effectLst/>
                <a:ea typeface="Calibri" panose="020F0502020204030204" pitchFamily="34" charset="0"/>
                <a:cs typeface="Times New Roman" panose="02020603050405020304" pitchFamily="18" charset="0"/>
              </a:rPr>
              <a:t>.</a:t>
            </a:r>
            <a:endParaRPr lang="en-GB" sz="1400" dirty="0">
              <a:effectLst/>
              <a:ea typeface="Calibri" panose="020F0502020204030204" pitchFamily="34" charset="0"/>
              <a:cs typeface="Times New Roman" panose="02020603050405020304" pitchFamily="18" charset="0"/>
            </a:endParaRPr>
          </a:p>
          <a:p>
            <a:pPr lvl="1">
              <a:lnSpc>
                <a:spcPct val="100000"/>
              </a:lnSpc>
              <a:spcBef>
                <a:spcPts val="600"/>
              </a:spcBef>
            </a:pPr>
            <a:r>
              <a:rPr lang="en-US" b="1" dirty="0">
                <a:effectLst/>
                <a:ea typeface="Calibri" panose="020F0502020204030204" pitchFamily="34" charset="0"/>
                <a:cs typeface="Times New Roman" panose="02020603050405020304" pitchFamily="18" charset="0"/>
              </a:rPr>
              <a:t>Total users:</a:t>
            </a:r>
            <a:endParaRPr lang="en-GB" b="1" dirty="0">
              <a:effectLst/>
              <a:ea typeface="Calibri" panose="020F0502020204030204" pitchFamily="34" charset="0"/>
              <a:cs typeface="Times New Roman" panose="02020603050405020304" pitchFamily="18" charset="0"/>
            </a:endParaRPr>
          </a:p>
          <a:p>
            <a:pPr marL="800100" lvl="1" indent="-342900">
              <a:lnSpc>
                <a:spcPct val="100000"/>
              </a:lnSpc>
              <a:spcBef>
                <a:spcPts val="600"/>
              </a:spcBef>
              <a:buFont typeface="Symbol" panose="05050102010706020507" pitchFamily="18" charset="2"/>
              <a:buChar char=""/>
            </a:pPr>
            <a:r>
              <a:rPr lang="en-US" dirty="0">
                <a:effectLst/>
                <a:ea typeface="Calibri" panose="020F0502020204030204" pitchFamily="34" charset="0"/>
                <a:cs typeface="Times New Roman" panose="02020603050405020304" pitchFamily="18" charset="0"/>
              </a:rPr>
              <a:t>40 law enforcement – Using light version (no medical data)</a:t>
            </a:r>
            <a:endParaRPr lang="en-GB" dirty="0">
              <a:effectLst/>
              <a:ea typeface="Calibri" panose="020F0502020204030204" pitchFamily="34" charset="0"/>
              <a:cs typeface="Times New Roman" panose="02020603050405020304" pitchFamily="18" charset="0"/>
            </a:endParaRPr>
          </a:p>
          <a:p>
            <a:pPr marL="800100" lvl="1" indent="-342900">
              <a:lnSpc>
                <a:spcPct val="100000"/>
              </a:lnSpc>
              <a:spcBef>
                <a:spcPts val="600"/>
              </a:spcBef>
              <a:buFont typeface="Symbol" panose="05050102010706020507" pitchFamily="18" charset="2"/>
              <a:buChar char=""/>
            </a:pPr>
            <a:r>
              <a:rPr lang="en-US" dirty="0">
                <a:effectLst/>
                <a:ea typeface="Calibri" panose="020F0502020204030204" pitchFamily="34" charset="0"/>
                <a:cs typeface="Times New Roman" panose="02020603050405020304" pitchFamily="18" charset="0"/>
              </a:rPr>
              <a:t>20 fire brigade – Using light version (no medical data)</a:t>
            </a:r>
            <a:endParaRPr lang="en-GB" dirty="0">
              <a:effectLst/>
              <a:ea typeface="Calibri" panose="020F0502020204030204" pitchFamily="34" charset="0"/>
              <a:cs typeface="Times New Roman" panose="02020603050405020304" pitchFamily="18" charset="0"/>
            </a:endParaRPr>
          </a:p>
          <a:p>
            <a:pPr marL="800100" lvl="1" indent="-342900">
              <a:lnSpc>
                <a:spcPct val="100000"/>
              </a:lnSpc>
              <a:spcBef>
                <a:spcPts val="600"/>
              </a:spcBef>
              <a:buFont typeface="Symbol" panose="05050102010706020507" pitchFamily="18" charset="2"/>
              <a:buChar char=""/>
            </a:pPr>
            <a:r>
              <a:rPr lang="en-US" dirty="0">
                <a:effectLst/>
                <a:ea typeface="Calibri" panose="020F0502020204030204" pitchFamily="34" charset="0"/>
                <a:cs typeface="Times New Roman" panose="02020603050405020304" pitchFamily="18" charset="0"/>
              </a:rPr>
              <a:t>36 medical users – Using full version</a:t>
            </a:r>
            <a:endParaRPr lang="en-GB" dirty="0">
              <a:effectLst/>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BA1DCD99-FCFC-F0F4-CAF5-FA5532B03F47}"/>
              </a:ext>
            </a:extLst>
          </p:cNvPr>
          <p:cNvPicPr>
            <a:picLocks noChangeAspect="1"/>
          </p:cNvPicPr>
          <p:nvPr/>
        </p:nvPicPr>
        <p:blipFill>
          <a:blip r:embed="rId7">
            <a:extLst>
              <a:ext uri="{28A0092B-C50C-407E-A947-70E740481C1C}">
                <a14:useLocalDpi xmlns:a14="http://schemas.microsoft.com/office/drawing/2010/main" val="0"/>
              </a:ext>
            </a:extLst>
          </a:blip>
          <a:srcRect l="7338" t="10189" b="28511"/>
          <a:stretch/>
        </p:blipFill>
        <p:spPr>
          <a:xfrm>
            <a:off x="9629495" y="1611231"/>
            <a:ext cx="2562505" cy="1271410"/>
          </a:xfrm>
          <a:prstGeom prst="rect">
            <a:avLst/>
          </a:prstGeom>
        </p:spPr>
      </p:pic>
      <p:pic>
        <p:nvPicPr>
          <p:cNvPr id="13" name="Picture 12">
            <a:extLst>
              <a:ext uri="{FF2B5EF4-FFF2-40B4-BE49-F238E27FC236}">
                <a16:creationId xmlns:a16="http://schemas.microsoft.com/office/drawing/2014/main" id="{5F311AD7-AE42-C127-57E6-505253D4BF5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0664" b="15673"/>
          <a:stretch/>
        </p:blipFill>
        <p:spPr bwMode="auto">
          <a:xfrm>
            <a:off x="10434188" y="2880930"/>
            <a:ext cx="1757812" cy="1491163"/>
          </a:xfrm>
          <a:prstGeom prst="rect">
            <a:avLst/>
          </a:prstGeom>
          <a:noFill/>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3462FA37-7BAA-3D19-88F5-1B9BF2CE8E36}"/>
              </a:ext>
            </a:extLst>
          </p:cNvPr>
          <p:cNvPicPr>
            <a:picLocks noChangeAspect="1"/>
          </p:cNvPicPr>
          <p:nvPr/>
        </p:nvPicPr>
        <p:blipFill>
          <a:blip r:embed="rId9" cstate="print">
            <a:extLst>
              <a:ext uri="{28A0092B-C50C-407E-A947-70E740481C1C}">
                <a14:useLocalDpi xmlns:a14="http://schemas.microsoft.com/office/drawing/2010/main" val="0"/>
              </a:ext>
            </a:extLst>
          </a:blip>
          <a:srcRect r="15279"/>
          <a:stretch/>
        </p:blipFill>
        <p:spPr bwMode="auto">
          <a:xfrm>
            <a:off x="7756256" y="1820645"/>
            <a:ext cx="1873238" cy="1658620"/>
          </a:xfrm>
          <a:prstGeom prst="rect">
            <a:avLst/>
          </a:prstGeom>
          <a:noFill/>
          <a:ln>
            <a:noFill/>
          </a:ln>
        </p:spPr>
      </p:pic>
      <p:pic>
        <p:nvPicPr>
          <p:cNvPr id="15" name="Picture 14" descr="Imagen que contiene interior, ratón, tabla, remoto&#10;&#10;Descripción generada automáticamente">
            <a:extLst>
              <a:ext uri="{FF2B5EF4-FFF2-40B4-BE49-F238E27FC236}">
                <a16:creationId xmlns:a16="http://schemas.microsoft.com/office/drawing/2014/main" id="{399FD030-F5A8-ADC2-40EA-D198EC08CCEF}"/>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68883" y="3006395"/>
            <a:ext cx="1065304" cy="932195"/>
          </a:xfrm>
          <a:prstGeom prst="rect">
            <a:avLst/>
          </a:prstGeom>
          <a:noFill/>
          <a:ln>
            <a:noFill/>
          </a:ln>
        </p:spPr>
      </p:pic>
      <p:pic>
        <p:nvPicPr>
          <p:cNvPr id="18" name="Picture 17">
            <a:extLst>
              <a:ext uri="{FF2B5EF4-FFF2-40B4-BE49-F238E27FC236}">
                <a16:creationId xmlns:a16="http://schemas.microsoft.com/office/drawing/2014/main" id="{3638043D-08D1-F4C4-D1B3-C1B51885BA59}"/>
              </a:ext>
            </a:extLst>
          </p:cNvPr>
          <p:cNvPicPr>
            <a:picLocks noChangeAspect="1"/>
          </p:cNvPicPr>
          <p:nvPr/>
        </p:nvPicPr>
        <p:blipFill>
          <a:blip r:embed="rId11"/>
          <a:srcRect r="1486"/>
          <a:stretch/>
        </p:blipFill>
        <p:spPr>
          <a:xfrm>
            <a:off x="7167208" y="3177487"/>
            <a:ext cx="2221501" cy="1525145"/>
          </a:xfrm>
          <a:prstGeom prst="rect">
            <a:avLst/>
          </a:prstGeom>
        </p:spPr>
      </p:pic>
      <p:pic>
        <p:nvPicPr>
          <p:cNvPr id="19" name="Εικόνα 170486290">
            <a:extLst>
              <a:ext uri="{FF2B5EF4-FFF2-40B4-BE49-F238E27FC236}">
                <a16:creationId xmlns:a16="http://schemas.microsoft.com/office/drawing/2014/main" id="{F8E37E9F-3F51-6484-3D87-2198AAD3A20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59531" y="4503538"/>
            <a:ext cx="4784878" cy="2382092"/>
          </a:xfrm>
          <a:prstGeom prst="rect">
            <a:avLst/>
          </a:prstGeom>
        </p:spPr>
      </p:pic>
      <p:grpSp>
        <p:nvGrpSpPr>
          <p:cNvPr id="22" name="Group 21">
            <a:extLst>
              <a:ext uri="{FF2B5EF4-FFF2-40B4-BE49-F238E27FC236}">
                <a16:creationId xmlns:a16="http://schemas.microsoft.com/office/drawing/2014/main" id="{56EE12AF-A3A1-4815-BBFA-5F2FFCF41647}"/>
              </a:ext>
            </a:extLst>
          </p:cNvPr>
          <p:cNvGrpSpPr/>
          <p:nvPr/>
        </p:nvGrpSpPr>
        <p:grpSpPr>
          <a:xfrm>
            <a:off x="4658331" y="5982732"/>
            <a:ext cx="1669501" cy="791852"/>
            <a:chOff x="2895991" y="2737654"/>
            <a:chExt cx="1669501" cy="791852"/>
          </a:xfrm>
        </p:grpSpPr>
        <p:sp>
          <p:nvSpPr>
            <p:cNvPr id="23" name="Rectangle 22">
              <a:extLst>
                <a:ext uri="{FF2B5EF4-FFF2-40B4-BE49-F238E27FC236}">
                  <a16:creationId xmlns:a16="http://schemas.microsoft.com/office/drawing/2014/main" id="{5A64F26D-42EA-4E17-ADA7-36E338CAC29C}"/>
                </a:ext>
              </a:extLst>
            </p:cNvPr>
            <p:cNvSpPr/>
            <p:nvPr/>
          </p:nvSpPr>
          <p:spPr>
            <a:xfrm>
              <a:off x="2965028" y="2737654"/>
              <a:ext cx="1583703" cy="79185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GB"/>
            </a:p>
          </p:txBody>
        </p:sp>
        <p:pic>
          <p:nvPicPr>
            <p:cNvPr id="24" name="Picture 23" descr="Text&#10;&#10;Description automatically generated">
              <a:extLst>
                <a:ext uri="{FF2B5EF4-FFF2-40B4-BE49-F238E27FC236}">
                  <a16:creationId xmlns:a16="http://schemas.microsoft.com/office/drawing/2014/main" id="{F0058363-0AC3-4912-BD41-0EA766D6ED6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95991" y="2854430"/>
              <a:ext cx="1669501" cy="590091"/>
            </a:xfrm>
            <a:prstGeom prst="rect">
              <a:avLst/>
            </a:prstGeom>
            <a:ln>
              <a:noFill/>
            </a:ln>
          </p:spPr>
        </p:pic>
      </p:grpSp>
    </p:spTree>
    <p:extLst>
      <p:ext uri="{BB962C8B-B14F-4D97-AF65-F5344CB8AC3E}">
        <p14:creationId xmlns:p14="http://schemas.microsoft.com/office/powerpoint/2010/main" val="471784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F0913-00A6-0FD0-24A9-E11E30863F4B}"/>
              </a:ext>
            </a:extLst>
          </p:cNvPr>
          <p:cNvSpPr>
            <a:spLocks noGrp="1"/>
          </p:cNvSpPr>
          <p:nvPr>
            <p:ph type="title"/>
          </p:nvPr>
        </p:nvSpPr>
        <p:spPr/>
        <p:txBody>
          <a:bodyPr/>
          <a:lstStyle/>
          <a:p>
            <a:r>
              <a:rPr lang="en-GB" sz="2400" dirty="0"/>
              <a:t>Thermographic Scanning System</a:t>
            </a:r>
            <a:endParaRPr lang="el-GR" dirty="0"/>
          </a:p>
        </p:txBody>
      </p:sp>
      <p:sp>
        <p:nvSpPr>
          <p:cNvPr id="6" name="Content Placeholder 2">
            <a:extLst>
              <a:ext uri="{FF2B5EF4-FFF2-40B4-BE49-F238E27FC236}">
                <a16:creationId xmlns:a16="http://schemas.microsoft.com/office/drawing/2014/main" id="{70C06814-0F67-7803-2F82-5C11F7CFBDEC}"/>
              </a:ext>
            </a:extLst>
          </p:cNvPr>
          <p:cNvSpPr>
            <a:spLocks noGrp="1"/>
          </p:cNvSpPr>
          <p:nvPr>
            <p:ph idx="1"/>
          </p:nvPr>
        </p:nvSpPr>
        <p:spPr>
          <a:xfrm>
            <a:off x="223944" y="811987"/>
            <a:ext cx="5515375" cy="5381703"/>
          </a:xfrm>
        </p:spPr>
        <p:txBody>
          <a:bodyPr>
            <a:noAutofit/>
          </a:bodyPr>
          <a:lstStyle/>
          <a:p>
            <a:pPr algn="just">
              <a:spcBef>
                <a:spcPts val="0"/>
              </a:spcBef>
            </a:pPr>
            <a:r>
              <a:rPr lang="en-US" sz="1400" dirty="0">
                <a:solidFill>
                  <a:schemeClr val="accent4">
                    <a:lumMod val="75000"/>
                  </a:schemeClr>
                </a:solidFill>
                <a:latin typeface="Nunito Sans" pitchFamily="2" charset="0"/>
                <a:ea typeface="Nunito Sans" pitchFamily="2" charset="0"/>
                <a:cs typeface="Times New Roman" panose="02020603050405020304" pitchFamily="18" charset="0"/>
              </a:rPr>
              <a:t>S</a:t>
            </a:r>
            <a:r>
              <a:rPr lang="en-US" sz="1400" dirty="0">
                <a:solidFill>
                  <a:schemeClr val="accent4">
                    <a:lumMod val="75000"/>
                  </a:schemeClr>
                </a:solidFill>
                <a:effectLst/>
                <a:latin typeface="Nunito Sans" pitchFamily="2" charset="0"/>
                <a:ea typeface="Nunito Sans" pitchFamily="2" charset="0"/>
                <a:cs typeface="Times New Roman" panose="02020603050405020304" pitchFamily="18" charset="0"/>
              </a:rPr>
              <a:t>hares </a:t>
            </a:r>
            <a:r>
              <a:rPr lang="en-US" sz="1400" b="1" dirty="0">
                <a:solidFill>
                  <a:schemeClr val="accent4">
                    <a:lumMod val="75000"/>
                  </a:schemeClr>
                </a:solidFill>
                <a:effectLst/>
                <a:latin typeface="Nunito Sans" pitchFamily="2" charset="0"/>
                <a:ea typeface="Nunito Sans" pitchFamily="2" charset="0"/>
                <a:cs typeface="Times New Roman" panose="02020603050405020304" pitchFamily="18" charset="0"/>
              </a:rPr>
              <a:t>crucial</a:t>
            </a:r>
            <a:r>
              <a:rPr lang="en-US" sz="1400" dirty="0">
                <a:solidFill>
                  <a:schemeClr val="accent4">
                    <a:lumMod val="75000"/>
                  </a:schemeClr>
                </a:solidFill>
                <a:effectLst/>
                <a:latin typeface="Nunito Sans" pitchFamily="2" charset="0"/>
                <a:ea typeface="Nunito Sans" pitchFamily="2" charset="0"/>
                <a:cs typeface="Times New Roman" panose="02020603050405020304" pitchFamily="18" charset="0"/>
              </a:rPr>
              <a:t> </a:t>
            </a:r>
            <a:r>
              <a:rPr lang="en-US" sz="1400" b="1" dirty="0">
                <a:solidFill>
                  <a:schemeClr val="accent4">
                    <a:lumMod val="75000"/>
                  </a:schemeClr>
                </a:solidFill>
                <a:effectLst/>
                <a:latin typeface="Nunito Sans" pitchFamily="2" charset="0"/>
                <a:ea typeface="Nunito Sans" pitchFamily="2" charset="0"/>
                <a:cs typeface="Times New Roman" panose="02020603050405020304" pitchFamily="18" charset="0"/>
              </a:rPr>
              <a:t>information</a:t>
            </a:r>
          </a:p>
          <a:p>
            <a:pPr lvl="1" algn="just">
              <a:spcBef>
                <a:spcPts val="0"/>
              </a:spcBef>
            </a:pPr>
            <a:r>
              <a:rPr lang="en-US" sz="1200" dirty="0">
                <a:solidFill>
                  <a:schemeClr val="accent4">
                    <a:lumMod val="75000"/>
                  </a:schemeClr>
                </a:solidFill>
                <a:effectLst/>
                <a:latin typeface="Nunito Sans" pitchFamily="2" charset="0"/>
                <a:ea typeface="Nunito Sans" pitchFamily="2" charset="0"/>
                <a:cs typeface="Times New Roman" panose="02020603050405020304" pitchFamily="18" charset="0"/>
              </a:rPr>
              <a:t>patient's location, photos, and vital parameters in a non-contact manner, </a:t>
            </a:r>
            <a:r>
              <a:rPr lang="en-US" sz="1200" b="1" u="sng" dirty="0">
                <a:solidFill>
                  <a:schemeClr val="accent4">
                    <a:lumMod val="75000"/>
                  </a:schemeClr>
                </a:solidFill>
                <a:effectLst/>
                <a:latin typeface="Nunito Sans" pitchFamily="2" charset="0"/>
                <a:ea typeface="Nunito Sans" pitchFamily="2" charset="0"/>
                <a:cs typeface="Times New Roman" panose="02020603050405020304" pitchFamily="18" charset="0"/>
              </a:rPr>
              <a:t>particularly useful in cases were is not possible or not safe to use medical devices that need to be physically applied to casualties</a:t>
            </a:r>
          </a:p>
          <a:p>
            <a:pPr algn="just">
              <a:spcBef>
                <a:spcPts val="0"/>
              </a:spcBef>
            </a:pPr>
            <a:r>
              <a:rPr lang="en-US" sz="1300" b="1" dirty="0">
                <a:solidFill>
                  <a:schemeClr val="accent4">
                    <a:lumMod val="75000"/>
                  </a:schemeClr>
                </a:solidFill>
                <a:effectLst/>
                <a:latin typeface="Nunito Sans" pitchFamily="2" charset="0"/>
                <a:ea typeface="Nunito Sans" pitchFamily="2" charset="0"/>
                <a:cs typeface="Times New Roman" panose="02020603050405020304" pitchFamily="18" charset="0"/>
              </a:rPr>
              <a:t>Vitals parameters </a:t>
            </a:r>
            <a:r>
              <a:rPr lang="en-US" sz="1300" dirty="0">
                <a:solidFill>
                  <a:schemeClr val="accent4">
                    <a:lumMod val="75000"/>
                  </a:schemeClr>
                </a:solidFill>
                <a:effectLst/>
                <a:latin typeface="Nunito Sans" pitchFamily="2" charset="0"/>
                <a:ea typeface="Nunito Sans" pitchFamily="2" charset="0"/>
                <a:cs typeface="Times New Roman" panose="02020603050405020304" pitchFamily="18" charset="0"/>
              </a:rPr>
              <a:t>are </a:t>
            </a:r>
            <a:r>
              <a:rPr lang="en-GB" sz="1300" dirty="0">
                <a:solidFill>
                  <a:schemeClr val="accent4">
                    <a:lumMod val="75000"/>
                  </a:schemeClr>
                </a:solidFill>
                <a:effectLst/>
                <a:latin typeface="Nunito Sans" pitchFamily="2" charset="0"/>
                <a:ea typeface="Nunito Sans" pitchFamily="2" charset="0"/>
                <a:cs typeface="Times New Roman" panose="02020603050405020304" pitchFamily="18" charset="0"/>
              </a:rPr>
              <a:t>extracted using Machine Learning algorithms</a:t>
            </a:r>
          </a:p>
          <a:p>
            <a:pPr>
              <a:spcBef>
                <a:spcPts val="0"/>
              </a:spcBef>
              <a:spcAft>
                <a:spcPts val="0"/>
              </a:spcAft>
            </a:pPr>
            <a:endParaRPr lang="en-US" sz="1300" b="1" dirty="0">
              <a:solidFill>
                <a:schemeClr val="accent4">
                  <a:lumMod val="75000"/>
                </a:schemeClr>
              </a:solidFill>
              <a:latin typeface="Nunito Sans" pitchFamily="2" charset="0"/>
              <a:cs typeface="Times New Roman" panose="02020603050405020304" pitchFamily="18" charset="0"/>
            </a:endParaRPr>
          </a:p>
          <a:p>
            <a:pPr>
              <a:spcBef>
                <a:spcPts val="0"/>
              </a:spcBef>
              <a:spcAft>
                <a:spcPts val="0"/>
              </a:spcAft>
            </a:pPr>
            <a:r>
              <a:rPr lang="en-US" sz="1300" b="1" dirty="0">
                <a:solidFill>
                  <a:schemeClr val="accent4">
                    <a:lumMod val="75000"/>
                  </a:schemeClr>
                </a:solidFill>
                <a:latin typeface="Nunito Sans" pitchFamily="2" charset="0"/>
                <a:cs typeface="Times New Roman" panose="02020603050405020304" pitchFamily="18" charset="0"/>
              </a:rPr>
              <a:t>The TSS vital sign monitoring includes :</a:t>
            </a:r>
          </a:p>
          <a:p>
            <a:pPr lvl="1">
              <a:spcBef>
                <a:spcPts val="0"/>
              </a:spcBef>
              <a:spcAft>
                <a:spcPts val="0"/>
              </a:spcAft>
            </a:pPr>
            <a:r>
              <a:rPr lang="en-US" dirty="0"/>
              <a:t>a rugged smartphone (Cat S62 Pro) with thermal camera embedded;</a:t>
            </a:r>
          </a:p>
          <a:p>
            <a:pPr lvl="1">
              <a:spcBef>
                <a:spcPts val="0"/>
              </a:spcBef>
              <a:spcAft>
                <a:spcPts val="0"/>
              </a:spcAft>
            </a:pPr>
            <a:r>
              <a:rPr lang="en-US" dirty="0"/>
              <a:t>an Android APP to acquire data and show the results;</a:t>
            </a:r>
          </a:p>
          <a:p>
            <a:pPr lvl="1">
              <a:spcBef>
                <a:spcPts val="0"/>
              </a:spcBef>
              <a:spcAft>
                <a:spcPts val="0"/>
              </a:spcAft>
            </a:pPr>
            <a:r>
              <a:rPr lang="en-US" dirty="0"/>
              <a:t>a backend application that includes a machine learning model</a:t>
            </a:r>
          </a:p>
          <a:p>
            <a:pPr lvl="2">
              <a:spcBef>
                <a:spcPts val="0"/>
              </a:spcBef>
              <a:spcAft>
                <a:spcPts val="0"/>
              </a:spcAft>
            </a:pPr>
            <a:r>
              <a:rPr lang="en-US" dirty="0"/>
              <a:t>extracts heart rate, respiratory rate and skin temperature </a:t>
            </a:r>
          </a:p>
        </p:txBody>
      </p:sp>
      <p:sp>
        <p:nvSpPr>
          <p:cNvPr id="7" name="CasellaDiTesto 6">
            <a:extLst>
              <a:ext uri="{FF2B5EF4-FFF2-40B4-BE49-F238E27FC236}">
                <a16:creationId xmlns:a16="http://schemas.microsoft.com/office/drawing/2014/main" id="{0437AB00-88EA-2DEB-2983-C61700FB0E65}"/>
              </a:ext>
            </a:extLst>
          </p:cNvPr>
          <p:cNvSpPr txBox="1"/>
          <p:nvPr/>
        </p:nvSpPr>
        <p:spPr>
          <a:xfrm>
            <a:off x="6301341" y="1148872"/>
            <a:ext cx="5235663" cy="692497"/>
          </a:xfrm>
          <a:prstGeom prst="rect">
            <a:avLst/>
          </a:prstGeom>
          <a:noFill/>
        </p:spPr>
        <p:txBody>
          <a:bodyPr wrap="square">
            <a:spAutoFit/>
          </a:bodyPr>
          <a:lstStyle/>
          <a:p>
            <a:pPr>
              <a:spcBef>
                <a:spcPts val="0"/>
              </a:spcBef>
            </a:pPr>
            <a:r>
              <a:rPr lang="en-GB" sz="1300" dirty="0">
                <a:solidFill>
                  <a:schemeClr val="accent4">
                    <a:lumMod val="75000"/>
                  </a:schemeClr>
                </a:solidFill>
              </a:rPr>
              <a:t>In the </a:t>
            </a:r>
            <a:r>
              <a:rPr lang="en-GB" sz="1300" b="1" dirty="0">
                <a:solidFill>
                  <a:schemeClr val="accent4">
                    <a:lumMod val="75000"/>
                  </a:schemeClr>
                </a:solidFill>
              </a:rPr>
              <a:t>2° Full scale Exercise</a:t>
            </a:r>
            <a:r>
              <a:rPr lang="en-GB" sz="1300" dirty="0">
                <a:solidFill>
                  <a:schemeClr val="accent4">
                    <a:lumMod val="75000"/>
                  </a:schemeClr>
                </a:solidFill>
              </a:rPr>
              <a:t>, the TSS was used by USAR operators for casualties under the rubble who could only be approached at a minimal distance</a:t>
            </a:r>
          </a:p>
        </p:txBody>
      </p:sp>
      <p:grpSp>
        <p:nvGrpSpPr>
          <p:cNvPr id="8" name="Gruppo 8">
            <a:extLst>
              <a:ext uri="{FF2B5EF4-FFF2-40B4-BE49-F238E27FC236}">
                <a16:creationId xmlns:a16="http://schemas.microsoft.com/office/drawing/2014/main" id="{3B82D3F1-5202-3370-73ED-1151CCD1A605}"/>
              </a:ext>
            </a:extLst>
          </p:cNvPr>
          <p:cNvGrpSpPr/>
          <p:nvPr/>
        </p:nvGrpSpPr>
        <p:grpSpPr>
          <a:xfrm>
            <a:off x="6641994" y="2417190"/>
            <a:ext cx="1522391" cy="3188069"/>
            <a:chOff x="8955198" y="897548"/>
            <a:chExt cx="2546992" cy="5453582"/>
          </a:xfrm>
        </p:grpSpPr>
        <p:sp>
          <p:nvSpPr>
            <p:cNvPr id="9" name="TextBox 13">
              <a:extLst>
                <a:ext uri="{FF2B5EF4-FFF2-40B4-BE49-F238E27FC236}">
                  <a16:creationId xmlns:a16="http://schemas.microsoft.com/office/drawing/2014/main" id="{5FC4CDBC-9844-765F-A42A-49745BDDCAA9}"/>
                </a:ext>
              </a:extLst>
            </p:cNvPr>
            <p:cNvSpPr txBox="1"/>
            <p:nvPr/>
          </p:nvSpPr>
          <p:spPr>
            <a:xfrm>
              <a:off x="9129252" y="5176277"/>
              <a:ext cx="2202097" cy="276999"/>
            </a:xfrm>
            <a:prstGeom prst="rect">
              <a:avLst/>
            </a:prstGeom>
            <a:noFill/>
          </p:spPr>
          <p:txBody>
            <a:bodyPr wrap="square" rtlCol="0">
              <a:spAutoFit/>
            </a:bodyPr>
            <a:lstStyle/>
            <a:p>
              <a:pPr algn="ctr"/>
              <a:r>
                <a:rPr lang="it-IT" altLang="ko-KR" sz="1200" b="1" dirty="0" err="1">
                  <a:solidFill>
                    <a:schemeClr val="tx1">
                      <a:lumMod val="75000"/>
                      <a:lumOff val="25000"/>
                    </a:schemeClr>
                  </a:solidFill>
                  <a:cs typeface="Arial" pitchFamily="34" charset="0"/>
                </a:rPr>
                <a:t>Edge</a:t>
              </a:r>
              <a:r>
                <a:rPr lang="it-IT" altLang="ko-KR" sz="1200" b="1" dirty="0">
                  <a:solidFill>
                    <a:schemeClr val="tx1">
                      <a:lumMod val="75000"/>
                      <a:lumOff val="25000"/>
                    </a:schemeClr>
                  </a:solidFill>
                  <a:cs typeface="Arial" pitchFamily="34" charset="0"/>
                </a:rPr>
                <a:t> Device (</a:t>
              </a:r>
              <a:r>
                <a:rPr lang="en-IE" sz="1200" dirty="0"/>
                <a:t>Cat S62 Pro)</a:t>
              </a:r>
              <a:r>
                <a:rPr lang="it-IT" altLang="ko-KR" sz="1200" b="1" dirty="0">
                  <a:solidFill>
                    <a:schemeClr val="tx1">
                      <a:lumMod val="75000"/>
                      <a:lumOff val="25000"/>
                    </a:schemeClr>
                  </a:solidFill>
                  <a:cs typeface="Arial" pitchFamily="34" charset="0"/>
                </a:rPr>
                <a:t> </a:t>
              </a:r>
              <a:endParaRPr lang="ko-KR" altLang="en-US" sz="1200" b="1" dirty="0">
                <a:solidFill>
                  <a:schemeClr val="tx1">
                    <a:lumMod val="75000"/>
                    <a:lumOff val="25000"/>
                  </a:schemeClr>
                </a:solidFill>
                <a:cs typeface="Arial" pitchFamily="34" charset="0"/>
              </a:endParaRPr>
            </a:p>
          </p:txBody>
        </p:sp>
        <p:pic>
          <p:nvPicPr>
            <p:cNvPr id="10" name="Immagine 10">
              <a:extLst>
                <a:ext uri="{FF2B5EF4-FFF2-40B4-BE49-F238E27FC236}">
                  <a16:creationId xmlns:a16="http://schemas.microsoft.com/office/drawing/2014/main" id="{CEC95E1C-403C-39B9-7CAA-0D24DA7F23FF}"/>
                </a:ext>
              </a:extLst>
            </p:cNvPr>
            <p:cNvPicPr>
              <a:picLocks noChangeAspect="1"/>
            </p:cNvPicPr>
            <p:nvPr/>
          </p:nvPicPr>
          <p:blipFill>
            <a:blip r:embed="rId2"/>
            <a:stretch>
              <a:fillRect/>
            </a:stretch>
          </p:blipFill>
          <p:spPr>
            <a:xfrm>
              <a:off x="8955198" y="897548"/>
              <a:ext cx="2546992" cy="5453582"/>
            </a:xfrm>
            <a:prstGeom prst="rect">
              <a:avLst/>
            </a:prstGeom>
          </p:spPr>
        </p:pic>
        <p:pic>
          <p:nvPicPr>
            <p:cNvPr id="11" name="Immagine 11">
              <a:extLst>
                <a:ext uri="{FF2B5EF4-FFF2-40B4-BE49-F238E27FC236}">
                  <a16:creationId xmlns:a16="http://schemas.microsoft.com/office/drawing/2014/main" id="{7C768D7F-FD52-E8DC-0DAC-0C7EFAC4D7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80154" y="2558643"/>
              <a:ext cx="822677" cy="912782"/>
            </a:xfrm>
            <a:prstGeom prst="rect">
              <a:avLst/>
            </a:prstGeom>
          </p:spPr>
        </p:pic>
        <p:pic>
          <p:nvPicPr>
            <p:cNvPr id="12" name="Immagine 13">
              <a:extLst>
                <a:ext uri="{FF2B5EF4-FFF2-40B4-BE49-F238E27FC236}">
                  <a16:creationId xmlns:a16="http://schemas.microsoft.com/office/drawing/2014/main" id="{FD2757D2-B84B-9BD8-E692-E85994C957C7}"/>
                </a:ext>
              </a:extLst>
            </p:cNvPr>
            <p:cNvPicPr>
              <a:picLocks noChangeAspect="1"/>
            </p:cNvPicPr>
            <p:nvPr/>
          </p:nvPicPr>
          <p:blipFill>
            <a:blip r:embed="rId4"/>
            <a:stretch>
              <a:fillRect/>
            </a:stretch>
          </p:blipFill>
          <p:spPr>
            <a:xfrm>
              <a:off x="9273949" y="1709737"/>
              <a:ext cx="2057400" cy="3286125"/>
            </a:xfrm>
            <a:prstGeom prst="rect">
              <a:avLst/>
            </a:prstGeom>
          </p:spPr>
        </p:pic>
      </p:grpSp>
      <p:pic>
        <p:nvPicPr>
          <p:cNvPr id="13" name="Immagine 19">
            <a:extLst>
              <a:ext uri="{FF2B5EF4-FFF2-40B4-BE49-F238E27FC236}">
                <a16:creationId xmlns:a16="http://schemas.microsoft.com/office/drawing/2014/main" id="{292AE8CF-B643-152C-BD92-F4B365436594}"/>
              </a:ext>
            </a:extLst>
          </p:cNvPr>
          <p:cNvPicPr>
            <a:picLocks noChangeAspect="1"/>
          </p:cNvPicPr>
          <p:nvPr/>
        </p:nvPicPr>
        <p:blipFill>
          <a:blip r:embed="rId5"/>
          <a:stretch>
            <a:fillRect/>
          </a:stretch>
        </p:blipFill>
        <p:spPr>
          <a:xfrm>
            <a:off x="8629782" y="4433911"/>
            <a:ext cx="2532204" cy="2211382"/>
          </a:xfrm>
          <a:prstGeom prst="rect">
            <a:avLst/>
          </a:prstGeom>
        </p:spPr>
      </p:pic>
      <p:pic>
        <p:nvPicPr>
          <p:cNvPr id="14" name="Immagine 23">
            <a:extLst>
              <a:ext uri="{FF2B5EF4-FFF2-40B4-BE49-F238E27FC236}">
                <a16:creationId xmlns:a16="http://schemas.microsoft.com/office/drawing/2014/main" id="{875BD34D-F004-2170-A2F4-8227F0A06D11}"/>
              </a:ext>
            </a:extLst>
          </p:cNvPr>
          <p:cNvPicPr>
            <a:picLocks noChangeAspect="1"/>
          </p:cNvPicPr>
          <p:nvPr/>
        </p:nvPicPr>
        <p:blipFill>
          <a:blip r:embed="rId6"/>
          <a:stretch>
            <a:fillRect/>
          </a:stretch>
        </p:blipFill>
        <p:spPr>
          <a:xfrm>
            <a:off x="9071722" y="1994562"/>
            <a:ext cx="1466487" cy="2310570"/>
          </a:xfrm>
          <a:prstGeom prst="rect">
            <a:avLst/>
          </a:prstGeom>
        </p:spPr>
      </p:pic>
      <p:pic>
        <p:nvPicPr>
          <p:cNvPr id="15" name="Picture 14" descr="A picture containing text, clipart&#10;&#10;Description automatically generated">
            <a:extLst>
              <a:ext uri="{FF2B5EF4-FFF2-40B4-BE49-F238E27FC236}">
                <a16:creationId xmlns:a16="http://schemas.microsoft.com/office/drawing/2014/main" id="{626219EE-5592-9F9D-2FD4-1742C05D54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6671" y="6193691"/>
            <a:ext cx="1558872" cy="301493"/>
          </a:xfrm>
          <a:prstGeom prst="rect">
            <a:avLst/>
          </a:prstGeom>
          <a:ln>
            <a:noFill/>
          </a:ln>
        </p:spPr>
      </p:pic>
    </p:spTree>
    <p:extLst>
      <p:ext uri="{BB962C8B-B14F-4D97-AF65-F5344CB8AC3E}">
        <p14:creationId xmlns:p14="http://schemas.microsoft.com/office/powerpoint/2010/main" val="741126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05632-3F8F-2FA0-3782-91928D1452FD}"/>
              </a:ext>
            </a:extLst>
          </p:cNvPr>
          <p:cNvSpPr>
            <a:spLocks noGrp="1"/>
          </p:cNvSpPr>
          <p:nvPr>
            <p:ph type="title"/>
          </p:nvPr>
        </p:nvSpPr>
        <p:spPr/>
        <p:txBody>
          <a:bodyPr/>
          <a:lstStyle/>
          <a:p>
            <a:r>
              <a:rPr lang="en-US" dirty="0"/>
              <a:t>Drone </a:t>
            </a:r>
            <a:r>
              <a:rPr lang="en-IE" dirty="0"/>
              <a:t>components</a:t>
            </a:r>
            <a:endParaRPr lang="el-GR" dirty="0"/>
          </a:p>
        </p:txBody>
      </p:sp>
      <p:sp>
        <p:nvSpPr>
          <p:cNvPr id="3" name="Content Placeholder 2">
            <a:extLst>
              <a:ext uri="{FF2B5EF4-FFF2-40B4-BE49-F238E27FC236}">
                <a16:creationId xmlns:a16="http://schemas.microsoft.com/office/drawing/2014/main" id="{F2D66D5F-FC7F-38EC-E6B9-92C9403FF235}"/>
              </a:ext>
            </a:extLst>
          </p:cNvPr>
          <p:cNvSpPr>
            <a:spLocks noGrp="1"/>
          </p:cNvSpPr>
          <p:nvPr>
            <p:ph idx="1"/>
          </p:nvPr>
        </p:nvSpPr>
        <p:spPr>
          <a:xfrm>
            <a:off x="426127" y="1226916"/>
            <a:ext cx="11306388" cy="4757195"/>
          </a:xfrm>
        </p:spPr>
        <p:txBody>
          <a:bodyPr/>
          <a:lstStyle/>
          <a:p>
            <a:pPr marL="342900" indent="-342900" algn="just">
              <a:buFont typeface="Symbol" panose="05050102010706020507" pitchFamily="18" charset="2"/>
              <a:buChar char=""/>
            </a:pPr>
            <a:r>
              <a:rPr lang="en-IE" sz="1800" dirty="0">
                <a:effectLst/>
                <a:latin typeface="Calibri" panose="020F0502020204030204" pitchFamily="34" charset="0"/>
                <a:ea typeface="Calibri" panose="020F0502020204030204" pitchFamily="34" charset="0"/>
                <a:cs typeface="Arial" panose="020B0604020202020204" pitchFamily="34" charset="0"/>
              </a:rPr>
              <a:t>The UAR-SAS (</a:t>
            </a:r>
            <a:r>
              <a:rPr lang="en-IE" sz="1800" b="1" dirty="0">
                <a:effectLst/>
              </a:rPr>
              <a:t>Unmanned</a:t>
            </a:r>
            <a:r>
              <a:rPr lang="en-IE" sz="1800" dirty="0">
                <a:effectLst/>
              </a:rPr>
              <a:t> </a:t>
            </a:r>
            <a:r>
              <a:rPr lang="en-IE" sz="1800" b="1" dirty="0">
                <a:effectLst/>
              </a:rPr>
              <a:t>Aerial</a:t>
            </a:r>
            <a:r>
              <a:rPr lang="en-IE" sz="1800" dirty="0">
                <a:effectLst/>
              </a:rPr>
              <a:t> </a:t>
            </a:r>
            <a:r>
              <a:rPr lang="en-IE" sz="1800" b="1" dirty="0">
                <a:effectLst/>
              </a:rPr>
              <a:t>Rapid</a:t>
            </a:r>
            <a:r>
              <a:rPr lang="en-IE" sz="1800" dirty="0">
                <a:effectLst/>
              </a:rPr>
              <a:t> </a:t>
            </a:r>
            <a:r>
              <a:rPr lang="en-IE" sz="1800" b="1" dirty="0">
                <a:effectLst/>
              </a:rPr>
              <a:t>Scene Assessment System</a:t>
            </a:r>
            <a:r>
              <a:rPr lang="en-US" dirty="0">
                <a:latin typeface="Calibri" panose="020F0502020204030204" pitchFamily="34" charset="0"/>
                <a:ea typeface="Calibri" panose="020F0502020204030204" pitchFamily="34" charset="0"/>
                <a:cs typeface="Arial" panose="020B0604020202020204" pitchFamily="34" charset="0"/>
              </a:rPr>
              <a:t>)</a:t>
            </a:r>
            <a:r>
              <a:rPr lang="en-IE" sz="1800" dirty="0">
                <a:effectLst/>
                <a:latin typeface="Calibri" panose="020F0502020204030204" pitchFamily="34" charset="0"/>
                <a:ea typeface="Calibri" panose="020F0502020204030204" pitchFamily="34" charset="0"/>
                <a:cs typeface="Arial" panose="020B0604020202020204" pitchFamily="34" charset="0"/>
              </a:rPr>
              <a:t> drone</a:t>
            </a:r>
            <a:endParaRPr lang="el-GR" sz="1800" dirty="0">
              <a:effectLst/>
              <a:latin typeface="Calibri" panose="020F0502020204030204" pitchFamily="34" charset="0"/>
              <a:ea typeface="Calibri" panose="020F0502020204030204" pitchFamily="34" charset="0"/>
              <a:cs typeface="Arial" panose="020B0604020202020204" pitchFamily="34" charset="0"/>
            </a:endParaRPr>
          </a:p>
          <a:p>
            <a:pPr marL="342900" indent="-342900" algn="just">
              <a:buFont typeface="Symbol" panose="05050102010706020507" pitchFamily="18" charset="2"/>
              <a:buChar char=""/>
            </a:pPr>
            <a:r>
              <a:rPr lang="en-IE" sz="1800" dirty="0">
                <a:effectLst/>
                <a:latin typeface="Calibri" panose="020F0502020204030204" pitchFamily="34" charset="0"/>
                <a:ea typeface="Calibri" panose="020F0502020204030204" pitchFamily="34" charset="0"/>
                <a:cs typeface="Arial" panose="020B0604020202020204" pitchFamily="34" charset="0"/>
              </a:rPr>
              <a:t>The UAR-TIS (</a:t>
            </a:r>
            <a:r>
              <a:rPr lang="en-IE" sz="1800" b="1" dirty="0">
                <a:effectLst/>
              </a:rPr>
              <a:t>Unmanned</a:t>
            </a:r>
            <a:r>
              <a:rPr lang="en-IE" sz="1800" dirty="0">
                <a:effectLst/>
              </a:rPr>
              <a:t> </a:t>
            </a:r>
            <a:r>
              <a:rPr lang="en-IE" sz="1800" b="1" dirty="0">
                <a:effectLst/>
              </a:rPr>
              <a:t>Aerial</a:t>
            </a:r>
            <a:r>
              <a:rPr lang="en-IE" sz="1800" dirty="0">
                <a:effectLst/>
              </a:rPr>
              <a:t> </a:t>
            </a:r>
            <a:r>
              <a:rPr lang="en-IE" sz="1800" b="1" dirty="0">
                <a:effectLst/>
              </a:rPr>
              <a:t>Remote Triage Indicator and vital parameter estimation System</a:t>
            </a:r>
            <a:r>
              <a:rPr lang="en-IE" sz="1800" dirty="0">
                <a:effectLst/>
              </a:rPr>
              <a:t>)</a:t>
            </a:r>
            <a:r>
              <a:rPr lang="en-US" dirty="0">
                <a:latin typeface="Calibri" panose="020F0502020204030204" pitchFamily="34" charset="0"/>
                <a:ea typeface="Calibri" panose="020F0502020204030204" pitchFamily="34" charset="0"/>
                <a:cs typeface="Arial" panose="020B0604020202020204" pitchFamily="34" charset="0"/>
              </a:rPr>
              <a:t> </a:t>
            </a:r>
            <a:r>
              <a:rPr lang="en-IE" sz="1800" dirty="0">
                <a:effectLst/>
                <a:latin typeface="Calibri" panose="020F0502020204030204" pitchFamily="34" charset="0"/>
                <a:ea typeface="Calibri" panose="020F0502020204030204" pitchFamily="34" charset="0"/>
                <a:cs typeface="Arial" panose="020B0604020202020204" pitchFamily="34" charset="0"/>
              </a:rPr>
              <a:t>drone</a:t>
            </a:r>
            <a:endParaRPr lang="el-GR"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buFont typeface="Symbol" panose="05050102010706020507" pitchFamily="18" charset="2"/>
              <a:buChar char=""/>
            </a:pPr>
            <a:r>
              <a:rPr lang="en-IE" sz="1800" dirty="0">
                <a:effectLst/>
                <a:latin typeface="Calibri" panose="020F0502020204030204" pitchFamily="34" charset="0"/>
                <a:ea typeface="Calibri" panose="020F0502020204030204" pitchFamily="34" charset="0"/>
                <a:cs typeface="Arial" panose="020B0604020202020204" pitchFamily="34" charset="0"/>
              </a:rPr>
              <a:t>The Ground Control station, GCS</a:t>
            </a:r>
          </a:p>
          <a:p>
            <a:pPr marL="342900" lvl="0" indent="-342900" algn="just">
              <a:buFont typeface="Symbol" panose="05050102010706020507" pitchFamily="18" charset="2"/>
              <a:buChar char=""/>
            </a:pPr>
            <a:endParaRPr lang="en-IE" dirty="0">
              <a:latin typeface="Calibri" panose="020F0502020204030204" pitchFamily="34" charset="0"/>
              <a:ea typeface="Calibri" panose="020F0502020204030204" pitchFamily="34" charset="0"/>
              <a:cs typeface="Arial" panose="020B0604020202020204" pitchFamily="34" charset="0"/>
            </a:endParaRPr>
          </a:p>
          <a:p>
            <a:pPr marL="0" indent="0">
              <a:buNone/>
            </a:pPr>
            <a:endParaRPr lang="el-GR" dirty="0"/>
          </a:p>
        </p:txBody>
      </p:sp>
      <p:pic>
        <p:nvPicPr>
          <p:cNvPr id="4" name="Picture 3">
            <a:extLst>
              <a:ext uri="{FF2B5EF4-FFF2-40B4-BE49-F238E27FC236}">
                <a16:creationId xmlns:a16="http://schemas.microsoft.com/office/drawing/2014/main" id="{15D252D1-B947-9CA0-2F17-F6CB0B1FE8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57330" y="4756312"/>
            <a:ext cx="2960773" cy="2114697"/>
          </a:xfrm>
          <a:prstGeom prst="rect">
            <a:avLst/>
          </a:prstGeom>
        </p:spPr>
      </p:pic>
      <p:pic>
        <p:nvPicPr>
          <p:cNvPr id="5" name="Picture 4">
            <a:extLst>
              <a:ext uri="{FF2B5EF4-FFF2-40B4-BE49-F238E27FC236}">
                <a16:creationId xmlns:a16="http://schemas.microsoft.com/office/drawing/2014/main" id="{278EC689-086C-AB88-FC3E-D44AB60B0D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9911" y="3098800"/>
            <a:ext cx="2932089" cy="1657512"/>
          </a:xfrm>
          <a:prstGeom prst="rect">
            <a:avLst/>
          </a:prstGeom>
        </p:spPr>
      </p:pic>
      <p:pic>
        <p:nvPicPr>
          <p:cNvPr id="6" name="Picture 5">
            <a:extLst>
              <a:ext uri="{FF2B5EF4-FFF2-40B4-BE49-F238E27FC236}">
                <a16:creationId xmlns:a16="http://schemas.microsoft.com/office/drawing/2014/main" id="{1AE01265-9847-23F5-FA9A-66BB58D55B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04180" y="4931509"/>
            <a:ext cx="6153150" cy="1880870"/>
          </a:xfrm>
          <a:prstGeom prst="rect">
            <a:avLst/>
          </a:prstGeom>
        </p:spPr>
      </p:pic>
      <p:pic>
        <p:nvPicPr>
          <p:cNvPr id="8" name="Picture 7" title="Inserting image...">
            <a:extLst>
              <a:ext uri="{FF2B5EF4-FFF2-40B4-BE49-F238E27FC236}">
                <a16:creationId xmlns:a16="http://schemas.microsoft.com/office/drawing/2014/main" id="{CBEC9E46-AAA6-6AA8-0C2C-43B010A9FA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5191" y="2361695"/>
            <a:ext cx="3313430" cy="2482215"/>
          </a:xfrm>
          <a:prstGeom prst="rect">
            <a:avLst/>
          </a:prstGeom>
        </p:spPr>
      </p:pic>
      <p:grpSp>
        <p:nvGrpSpPr>
          <p:cNvPr id="9" name="Group 8">
            <a:extLst>
              <a:ext uri="{FF2B5EF4-FFF2-40B4-BE49-F238E27FC236}">
                <a16:creationId xmlns:a16="http://schemas.microsoft.com/office/drawing/2014/main" id="{18BCBD6D-14F7-4CD6-AD4F-66FF0C9D24B6}"/>
              </a:ext>
            </a:extLst>
          </p:cNvPr>
          <p:cNvGrpSpPr/>
          <p:nvPr/>
        </p:nvGrpSpPr>
        <p:grpSpPr>
          <a:xfrm>
            <a:off x="426127" y="4872242"/>
            <a:ext cx="1819614" cy="1080000"/>
            <a:chOff x="1046035" y="1574445"/>
            <a:chExt cx="1819614" cy="1080000"/>
          </a:xfrm>
        </p:grpSpPr>
        <p:sp>
          <p:nvSpPr>
            <p:cNvPr id="10" name="Rectangle 9">
              <a:extLst>
                <a:ext uri="{FF2B5EF4-FFF2-40B4-BE49-F238E27FC236}">
                  <a16:creationId xmlns:a16="http://schemas.microsoft.com/office/drawing/2014/main" id="{5E8F2B72-B0C5-422E-927E-8B85A8D5E9CE}"/>
                </a:ext>
              </a:extLst>
            </p:cNvPr>
            <p:cNvSpPr/>
            <p:nvPr/>
          </p:nvSpPr>
          <p:spPr>
            <a:xfrm>
              <a:off x="1046035" y="1574445"/>
              <a:ext cx="1819614"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grpSp>
          <p:nvGrpSpPr>
            <p:cNvPr id="11" name="Group 10">
              <a:extLst>
                <a:ext uri="{FF2B5EF4-FFF2-40B4-BE49-F238E27FC236}">
                  <a16:creationId xmlns:a16="http://schemas.microsoft.com/office/drawing/2014/main" id="{F8E5D656-F896-4932-BE0F-2A7FF6506057}"/>
                </a:ext>
              </a:extLst>
            </p:cNvPr>
            <p:cNvGrpSpPr/>
            <p:nvPr/>
          </p:nvGrpSpPr>
          <p:grpSpPr>
            <a:xfrm>
              <a:off x="1161118" y="1700229"/>
              <a:ext cx="1583703" cy="791852"/>
              <a:chOff x="1026412" y="1574276"/>
              <a:chExt cx="1583703" cy="791852"/>
            </a:xfrm>
          </p:grpSpPr>
          <p:sp>
            <p:nvSpPr>
              <p:cNvPr id="12" name="Rectangle 11">
                <a:extLst>
                  <a:ext uri="{FF2B5EF4-FFF2-40B4-BE49-F238E27FC236}">
                    <a16:creationId xmlns:a16="http://schemas.microsoft.com/office/drawing/2014/main" id="{CD134A85-23B4-4081-8CF0-35C4DF27150C}"/>
                  </a:ext>
                </a:extLst>
              </p:cNvPr>
              <p:cNvSpPr/>
              <p:nvPr/>
            </p:nvSpPr>
            <p:spPr>
              <a:xfrm>
                <a:off x="1026412" y="1574276"/>
                <a:ext cx="1583703" cy="79185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GB"/>
              </a:p>
            </p:txBody>
          </p:sp>
          <p:pic>
            <p:nvPicPr>
              <p:cNvPr id="13" name="Picture 12" descr="Logo&#10;&#10;Description automatically generated">
                <a:extLst>
                  <a:ext uri="{FF2B5EF4-FFF2-40B4-BE49-F238E27FC236}">
                    <a16:creationId xmlns:a16="http://schemas.microsoft.com/office/drawing/2014/main" id="{CE711B37-CC3A-4C40-ABAE-878C5D6BE3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6992" y="1600185"/>
                <a:ext cx="1020849" cy="740034"/>
              </a:xfrm>
              <a:prstGeom prst="rect">
                <a:avLst/>
              </a:prstGeom>
              <a:ln>
                <a:noFill/>
              </a:ln>
            </p:spPr>
          </p:pic>
        </p:grpSp>
      </p:grpSp>
    </p:spTree>
    <p:extLst>
      <p:ext uri="{BB962C8B-B14F-4D97-AF65-F5344CB8AC3E}">
        <p14:creationId xmlns:p14="http://schemas.microsoft.com/office/powerpoint/2010/main" val="1514720632"/>
      </p:ext>
    </p:extLst>
  </p:cSld>
  <p:clrMapOvr>
    <a:masterClrMapping/>
  </p:clrMapOvr>
</p:sld>
</file>

<file path=ppt/theme/theme1.xml><?xml version="1.0" encoding="utf-8"?>
<a:theme xmlns:a="http://schemas.openxmlformats.org/drawingml/2006/main" name="Office Theme">
  <a:themeElements>
    <a:clrScheme name="NIGHTINGALE">
      <a:dk1>
        <a:srgbClr val="3F3F3F"/>
      </a:dk1>
      <a:lt1>
        <a:sysClr val="window" lastClr="FFFFFF"/>
      </a:lt1>
      <a:dk2>
        <a:srgbClr val="6B6B6B"/>
      </a:dk2>
      <a:lt2>
        <a:srgbClr val="F2F2F2"/>
      </a:lt2>
      <a:accent1>
        <a:srgbClr val="17BDC1"/>
      </a:accent1>
      <a:accent2>
        <a:srgbClr val="052E30"/>
      </a:accent2>
      <a:accent3>
        <a:srgbClr val="E5786A"/>
      </a:accent3>
      <a:accent4>
        <a:srgbClr val="04727A"/>
      </a:accent4>
      <a:accent5>
        <a:srgbClr val="C8AD55"/>
      </a:accent5>
      <a:accent6>
        <a:srgbClr val="80475E"/>
      </a:accent6>
      <a:hlink>
        <a:srgbClr val="03A3AA"/>
      </a:hlink>
      <a:folHlink>
        <a:srgbClr val="E5786A"/>
      </a:folHlink>
    </a:clrScheme>
    <a:fontScheme name="Nightingale">
      <a:majorFont>
        <a:latin typeface="Be Vietnam"/>
        <a:ea typeface=""/>
        <a:cs typeface=""/>
      </a:majorFont>
      <a:minorFont>
        <a:latin typeface="Nunit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0dc260c-8477-4ed7-8bf5-cec88a6def5e" xsi:nil="true"/>
    <lcf76f155ced4ddcb4097134ff3c332f xmlns="20ce7517-b623-420e-8be7-06c6979884fc">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7F48F8AB8BFDB4CAE3C07DA0470500B" ma:contentTypeVersion="15" ma:contentTypeDescription="Create a new document." ma:contentTypeScope="" ma:versionID="1f7d434fba7ccfadae20034d9fa9fde3">
  <xsd:schema xmlns:xsd="http://www.w3.org/2001/XMLSchema" xmlns:xs="http://www.w3.org/2001/XMLSchema" xmlns:p="http://schemas.microsoft.com/office/2006/metadata/properties" xmlns:ns2="20ce7517-b623-420e-8be7-06c6979884fc" xmlns:ns3="30dc260c-8477-4ed7-8bf5-cec88a6def5e" targetNamespace="http://schemas.microsoft.com/office/2006/metadata/properties" ma:root="true" ma:fieldsID="fe2699fae7a71238f76dc7fc6d970cdc" ns2:_="" ns3:_="">
    <xsd:import namespace="20ce7517-b623-420e-8be7-06c6979884fc"/>
    <xsd:import namespace="30dc260c-8477-4ed7-8bf5-cec88a6def5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lcf76f155ced4ddcb4097134ff3c332f" minOccurs="0"/>
                <xsd:element ref="ns3:TaxCatchAll"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ce7517-b623-420e-8be7-06c6979884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description="" ma:hidden="true" ma:indexed="true" ma:internalName="MediaServiceDateTaken" ma:readOnly="true">
      <xsd:simpleType>
        <xsd:restriction base="dms:Text"/>
      </xsd:simpleType>
    </xsd:element>
    <xsd:element name="MediaServiceObjectDetectorVersions" ma:index="11" nillable="true" ma:displayName="MediaServiceObjectDetectorVersions" ma:description=""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bf481b40-f286-4908-848d-74455da6f2b9" ma:termSetId="09814cd3-568e-fe90-9814-8d621ff8fb84" ma:anchorId="fba54fb3-c3e1-fe81-a776-ca4b69148c4d" ma:open="true" ma:isKeyword="false">
      <xsd:complexType>
        <xsd:sequence>
          <xsd:element ref="pc:Terms" minOccurs="0" maxOccurs="1"/>
        </xsd:sequence>
      </xsd:complexType>
    </xsd:element>
    <xsd:element name="MediaServiceLocation" ma:index="16" nillable="true" ma:displayName="Location" ma:indexed="true"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0dc260c-8477-4ed7-8bf5-cec88a6def5e"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ff3c10f7-436d-4d26-997d-1c780c94678d}" ma:internalName="TaxCatchAll" ma:showField="CatchAllData" ma:web="30dc260c-8477-4ed7-8bf5-cec88a6def5e">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A5096E0-44BE-483B-880E-2E7FA8FB573A}">
  <ds:schemaRefs>
    <ds:schemaRef ds:uri="http://schemas.microsoft.com/sharepoint/v3/contenttype/forms"/>
  </ds:schemaRefs>
</ds:datastoreItem>
</file>

<file path=customXml/itemProps2.xml><?xml version="1.0" encoding="utf-8"?>
<ds:datastoreItem xmlns:ds="http://schemas.openxmlformats.org/officeDocument/2006/customXml" ds:itemID="{B2CB2A4B-847D-40E9-876C-52E398FF8FC4}">
  <ds:schemaRefs>
    <ds:schemaRef ds:uri="20ce7517-b623-420e-8be7-06c6979884fc"/>
    <ds:schemaRef ds:uri="30dc260c-8477-4ed7-8bf5-cec88a6def5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7E858C1-D0B4-4941-B23D-84FB437F281B}">
  <ds:schemaRefs>
    <ds:schemaRef ds:uri="20ce7517-b623-420e-8be7-06c6979884fc"/>
    <ds:schemaRef ds:uri="30dc260c-8477-4ed7-8bf5-cec88a6def5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457</TotalTime>
  <Words>2919</Words>
  <Application>Microsoft Office PowerPoint</Application>
  <PresentationFormat>Widescreen</PresentationFormat>
  <Paragraphs>242</Paragraphs>
  <Slides>23</Slides>
  <Notes>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Calibri</vt:lpstr>
      <vt:lpstr>Nunito Sans</vt:lpstr>
      <vt:lpstr>Courier New</vt:lpstr>
      <vt:lpstr>Aptos</vt:lpstr>
      <vt:lpstr>Be Vietnam</vt:lpstr>
      <vt:lpstr>Wingdings</vt:lpstr>
      <vt:lpstr>Symbol</vt:lpstr>
      <vt:lpstr>Arial</vt:lpstr>
      <vt:lpstr>Times New Roman</vt:lpstr>
      <vt:lpstr>TT Norms Bold</vt:lpstr>
      <vt:lpstr>Office Theme</vt:lpstr>
      <vt:lpstr> NIGHTINGALE</vt:lpstr>
      <vt:lpstr>Presentation Contents</vt:lpstr>
      <vt:lpstr>NIGHTINGALE Objectives</vt:lpstr>
      <vt:lpstr>PowerPoint Presentation</vt:lpstr>
      <vt:lpstr>NIGHTINGALE – SSX / FSX</vt:lpstr>
      <vt:lpstr>NIGHTINGALE Toolkit</vt:lpstr>
      <vt:lpstr>Digital Triage Toolkit – FSX2 Highlights</vt:lpstr>
      <vt:lpstr>Thermographic Scanning System</vt:lpstr>
      <vt:lpstr>Drone components</vt:lpstr>
      <vt:lpstr>SWAPP: Citizens in Emergencies</vt:lpstr>
      <vt:lpstr>NG PSAP</vt:lpstr>
      <vt:lpstr>ECHO: Global Situational Awareness</vt:lpstr>
      <vt:lpstr>Smart Pro and Social Media</vt:lpstr>
      <vt:lpstr>EDRA (Emergency Departament Allocation Tool) and VitalAI</vt:lpstr>
      <vt:lpstr>EUNOMIA</vt:lpstr>
      <vt:lpstr>Patient predictive assessment and risk estimation module</vt:lpstr>
      <vt:lpstr>Interoperable Data Lake (IDL)</vt:lpstr>
      <vt:lpstr>Command, Control, Coordination, and Intelligence (C3I) &amp; Incident Management System (IMS) and Incident Commander App</vt:lpstr>
      <vt:lpstr>Scenario Builder</vt:lpstr>
      <vt:lpstr>Capabilities provided             </vt:lpstr>
      <vt:lpstr>NIGHTINGALE Benefits for end-uses</vt:lpstr>
      <vt:lpstr>Training Material / Deliverables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Spyros Athanasiadis (ICCS)</cp:lastModifiedBy>
  <cp:revision>162</cp:revision>
  <dcterms:created xsi:type="dcterms:W3CDTF">2020-06-03T14:46:10Z</dcterms:created>
  <dcterms:modified xsi:type="dcterms:W3CDTF">2025-01-16T06:55:46Z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0x01010027F48F8AB8BFDB4CAE3C07DA0470500B</vt:lpwstr>
  </property>
  <property fmtid="{D5CDD505-2E9C-101B-9397-08002B2CF9AE}" pid="3" name="MediaServiceImageTags">
    <vt:lpwstr/>
  </property>
</Properties>
</file>