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75" r:id="rId6"/>
    <p:sldId id="276" r:id="rId7"/>
    <p:sldId id="330" r:id="rId8"/>
    <p:sldId id="331" r:id="rId9"/>
    <p:sldId id="333" r:id="rId10"/>
    <p:sldId id="332" r:id="rId11"/>
    <p:sldId id="334" r:id="rId12"/>
    <p:sldId id="335" r:id="rId13"/>
    <p:sldId id="315" r:id="rId14"/>
    <p:sldId id="273" r:id="rId15"/>
  </p:sldIdLst>
  <p:sldSz cx="12192000" cy="6858000"/>
  <p:notesSz cx="6858000" cy="9144000"/>
  <p:embeddedFontLst>
    <p:embeddedFont>
      <p:font typeface="Be Vietnam" panose="020B0604020202020204" charset="0"/>
      <p:regular r:id="rId16"/>
      <p:bold r:id="rId17"/>
      <p:italic r:id="rId18"/>
      <p:boldItalic r:id="rId19"/>
    </p:embeddedFont>
    <p:embeddedFont>
      <p:font typeface="Nunito Sans" pitchFamily="2" charset="0"/>
      <p:regular r:id="rId20"/>
      <p:bold r:id="rId21"/>
      <p:italic r:id="rId22"/>
      <p:boldItalic r:id="rId23"/>
    </p:embeddedFont>
    <p:embeddedFont>
      <p:font typeface="TT Norms Bold" panose="020B060402020202020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F8F9"/>
    <a:srgbClr val="042122"/>
    <a:srgbClr val="101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EDA183-682D-46C4-85A9-0F3DF4B98110}" v="266" dt="2025-01-09T09:45:36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7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85516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AF8F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10927672" cy="4757195"/>
          </a:xfrm>
        </p:spPr>
        <p:txBody>
          <a:bodyPr>
            <a:normAutofit/>
          </a:bodyPr>
          <a:lstStyle>
            <a:lvl1pPr marL="2286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800">
                <a:solidFill>
                  <a:srgbClr val="042122"/>
                </a:solidFill>
              </a:defRPr>
            </a:lvl1pPr>
            <a:lvl2pPr marL="6858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600">
                <a:solidFill>
                  <a:srgbClr val="042122"/>
                </a:solidFill>
              </a:defRPr>
            </a:lvl2pPr>
            <a:lvl3pPr marL="11430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400">
                <a:solidFill>
                  <a:srgbClr val="042122"/>
                </a:solidFill>
              </a:defRPr>
            </a:lvl3pPr>
            <a:lvl4pPr marL="16002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4pPr>
            <a:lvl5pPr marL="20574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3BEC29F-2FD3-4435-A541-0CB37C7D4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7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1194854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7D239F-6210-4976-9059-C408245698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91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F48869-2E98-4439-8CF8-89C48008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F380BA9-AABA-4D35-B869-A0400DF8F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ADEACC-288A-468D-97D4-43D808D3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19D782-23C0-4447-9605-C292313C3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15FF7B-9C96-4E59-AAEC-B63560E6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882C47-24A8-4B21-AA2C-717AE4660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5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0"/>
            <a:ext cx="457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6784900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6784900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2754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21A33-E4D7-4A0D-846C-01A26D5E3554}"/>
              </a:ext>
            </a:extLst>
          </p:cNvPr>
          <p:cNvSpPr/>
          <p:nvPr userDrawn="1"/>
        </p:nvSpPr>
        <p:spPr>
          <a:xfrm>
            <a:off x="8055979" y="0"/>
            <a:ext cx="3700041" cy="6858000"/>
          </a:xfrm>
          <a:prstGeom prst="rect">
            <a:avLst/>
          </a:prstGeom>
          <a:gradFill>
            <a:gsLst>
              <a:gs pos="0">
                <a:srgbClr val="101F2A">
                  <a:alpha val="13000"/>
                </a:srgbClr>
              </a:gs>
              <a:gs pos="100000">
                <a:schemeClr val="accent2">
                  <a:alpha val="6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60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99" y="0"/>
            <a:ext cx="39161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7398358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7398358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1726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0BCE60-B28A-4967-8633-2328EA92187E}"/>
              </a:ext>
            </a:extLst>
          </p:cNvPr>
          <p:cNvSpPr/>
          <p:nvPr userDrawn="1"/>
        </p:nvSpPr>
        <p:spPr>
          <a:xfrm>
            <a:off x="8619282" y="0"/>
            <a:ext cx="3229337" cy="6858000"/>
          </a:xfrm>
          <a:prstGeom prst="rect">
            <a:avLst/>
          </a:prstGeom>
          <a:gradFill>
            <a:gsLst>
              <a:gs pos="0">
                <a:srgbClr val="101F2A">
                  <a:alpha val="37000"/>
                </a:srgbClr>
              </a:gs>
              <a:gs pos="100000">
                <a:schemeClr val="accent2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532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STATEMENT HERE</a:t>
            </a:r>
            <a:endParaRPr lang="en-I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STATEMENT HERE</a:t>
            </a:r>
            <a:endParaRPr lang="en-I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0" y="-3"/>
            <a:ext cx="12191999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Insert thank you message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3000"/>
                </a:srgbClr>
              </a:gs>
              <a:gs pos="100000">
                <a:schemeClr val="accent2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Insert thank you message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1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97090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8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708665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319777" y="5781837"/>
            <a:ext cx="4257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</a:t>
            </a:r>
            <a:br>
              <a:rPr lang="en-GB" sz="1100" dirty="0">
                <a:solidFill>
                  <a:schemeClr val="bg1"/>
                </a:solidFill>
              </a:rPr>
            </a:br>
            <a:r>
              <a:rPr lang="en-GB" sz="1100" dirty="0">
                <a:solidFill>
                  <a:schemeClr val="bg1"/>
                </a:solidFill>
              </a:rPr>
              <a:t>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3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7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9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1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6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4B4989-4059-4F73-9860-9A765CBA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10927672" cy="913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F0888-7EFF-4EC8-B12B-C02973B44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28" y="1620456"/>
            <a:ext cx="10927672" cy="45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C6399-A7D3-40B5-BD17-29F1B2CEE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7F6E-C620-4821-AF76-4EFCD0E51853}" type="datetimeFigureOut">
              <a:rPr lang="en-IE" smtClean="0"/>
              <a:t>16/01/2025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BECD-2331-4996-B5B1-837E5E4FB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98C-F0A9-414E-859B-E8C2DDB6B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AFD2-9088-48B3-8DB0-3CA7F764EA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57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51" r:id="rId4"/>
    <p:sldLayoutId id="2147483670" r:id="rId5"/>
    <p:sldLayoutId id="2147483669" r:id="rId6"/>
    <p:sldLayoutId id="2147483671" r:id="rId7"/>
    <p:sldLayoutId id="2147483672" r:id="rId8"/>
    <p:sldLayoutId id="2147483673" r:id="rId9"/>
    <p:sldLayoutId id="2147483664" r:id="rId10"/>
    <p:sldLayoutId id="2147483650" r:id="rId11"/>
    <p:sldLayoutId id="2147483662" r:id="rId12"/>
    <p:sldLayoutId id="2147483665" r:id="rId13"/>
    <p:sldLayoutId id="2147483652" r:id="rId14"/>
    <p:sldLayoutId id="2147483674" r:id="rId15"/>
    <p:sldLayoutId id="2147483660" r:id="rId16"/>
    <p:sldLayoutId id="2147483675" r:id="rId17"/>
    <p:sldLayoutId id="2147483653" r:id="rId18"/>
    <p:sldLayoutId id="214748367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300"/>
        </a:lnSpc>
        <a:spcBef>
          <a:spcPts val="10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2000" kern="1200">
          <a:solidFill>
            <a:srgbClr val="04212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800" kern="1200">
          <a:solidFill>
            <a:srgbClr val="0421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600" kern="1200">
          <a:solidFill>
            <a:srgbClr val="04212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3F4-3998-43FB-AE40-7F52F182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301" y="1193658"/>
            <a:ext cx="9669203" cy="1762880"/>
          </a:xfrm>
        </p:spPr>
        <p:txBody>
          <a:bodyPr>
            <a:normAutofit fontScale="90000"/>
          </a:bodyPr>
          <a:lstStyle/>
          <a:p>
            <a:r>
              <a:rPr lang="en-US" dirty="0"/>
              <a:t>Is multi-agency collaboration a solution to limited resources and managing the chaos? 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F386F-0932-45A8-921A-66C53A009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6"/>
            <a:ext cx="9144000" cy="1414187"/>
          </a:xfrm>
        </p:spPr>
        <p:txBody>
          <a:bodyPr>
            <a:normAutofit/>
          </a:bodyPr>
          <a:lstStyle/>
          <a:p>
            <a:pPr>
              <a:lnSpc>
                <a:spcPts val="1000"/>
              </a:lnSpc>
            </a:pPr>
            <a:r>
              <a:rPr lang="en-GB" sz="2600" dirty="0"/>
              <a:t>Evangelos Sdongos – ASTRIAL </a:t>
            </a:r>
          </a:p>
          <a:p>
            <a:pPr>
              <a:lnSpc>
                <a:spcPts val="1000"/>
              </a:lnSpc>
            </a:pPr>
            <a:r>
              <a:rPr lang="en-GB" sz="2600" dirty="0"/>
              <a:t>Technical Coordinator</a:t>
            </a:r>
            <a:endParaRPr lang="en-IE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DF7D2-D668-6445-CB7C-C47AEBF29821}"/>
              </a:ext>
            </a:extLst>
          </p:cNvPr>
          <p:cNvSpPr txBox="1"/>
          <p:nvPr/>
        </p:nvSpPr>
        <p:spPr>
          <a:xfrm>
            <a:off x="8333362" y="4799457"/>
            <a:ext cx="3476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dirty="0">
                <a:solidFill>
                  <a:srgbClr val="CAF8F9"/>
                </a:solidFill>
              </a:rPr>
              <a:t>Final Event, 16.01.2025 (online)</a:t>
            </a:r>
          </a:p>
        </p:txBody>
      </p:sp>
    </p:spTree>
    <p:extLst>
      <p:ext uri="{BB962C8B-B14F-4D97-AF65-F5344CB8AC3E}">
        <p14:creationId xmlns:p14="http://schemas.microsoft.com/office/powerpoint/2010/main" val="2793023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A4161-90AA-441E-A643-7F8D65E7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4. Recommendations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1D2B49-997A-4CA6-866E-CB8AF770F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164928"/>
            <a:ext cx="7398358" cy="4774883"/>
          </a:xfrm>
        </p:spPr>
        <p:txBody>
          <a:bodyPr/>
          <a:lstStyle/>
          <a:p>
            <a:endParaRPr lang="en-US" dirty="0"/>
          </a:p>
          <a:p>
            <a:endParaRPr lang="en-IE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3905FAC-D1D0-5D43-EC0E-FA4793E325A9}"/>
              </a:ext>
            </a:extLst>
          </p:cNvPr>
          <p:cNvSpPr txBox="1">
            <a:spLocks/>
          </p:cNvSpPr>
          <p:nvPr/>
        </p:nvSpPr>
        <p:spPr>
          <a:xfrm>
            <a:off x="426129" y="1567552"/>
            <a:ext cx="7524612" cy="449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3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8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6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4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2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300"/>
              </a:lnSpc>
              <a:spcBef>
                <a:spcPts val="500"/>
              </a:spcBef>
              <a:spcAft>
                <a:spcPts val="600"/>
              </a:spcAft>
              <a:buClr>
                <a:schemeClr val="accent3"/>
              </a:buClr>
              <a:buFont typeface="TT Norms Bold" panose="02000803040000020004" pitchFamily="50" charset="0"/>
              <a:buChar char="+"/>
              <a:defRPr sz="1200" kern="1200">
                <a:solidFill>
                  <a:srgbClr val="04212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Interoperability is communication and information exchange </a:t>
            </a:r>
            <a:r>
              <a:rPr lang="en-US" sz="1600" dirty="0"/>
              <a:t>– allowing agencies to effectively communicate with who they need when they need and share vital incident information across the chain of command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Put in place representative training systems </a:t>
            </a:r>
            <a:r>
              <a:rPr lang="en-US" sz="1600" dirty="0"/>
              <a:t>– efficiently train upon and test response plans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Comprehend and manage the data </a:t>
            </a:r>
            <a:r>
              <a:rPr lang="en-US" sz="1600" dirty="0"/>
              <a:t>– new technologies offer opportunities for enhanced situational awareness but require a well-thought use and adequate training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Make the response structure scalable </a:t>
            </a:r>
            <a:r>
              <a:rPr lang="en-US" sz="1600" dirty="0"/>
              <a:t>– swiftly adapt to small or large sized MCIs</a:t>
            </a:r>
          </a:p>
        </p:txBody>
      </p:sp>
    </p:spTree>
    <p:extLst>
      <p:ext uri="{BB962C8B-B14F-4D97-AF65-F5344CB8AC3E}">
        <p14:creationId xmlns:p14="http://schemas.microsoft.com/office/powerpoint/2010/main" val="253090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149E0B-BF5A-4D65-ADA5-B89941C321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1209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73732C-C0A0-5933-EAEF-C4FAE116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10927672" cy="630555"/>
          </a:xfrm>
        </p:spPr>
        <p:txBody>
          <a:bodyPr/>
          <a:lstStyle/>
          <a:p>
            <a:r>
              <a:rPr lang="en-IE" dirty="0"/>
              <a:t>Presentation Contents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B60DFC-6F50-DF6D-96CE-CE92C839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10927672" cy="4757195"/>
          </a:xfrm>
        </p:spPr>
        <p:txBody>
          <a:bodyPr/>
          <a:lstStyle/>
          <a:p>
            <a:r>
              <a:rPr lang="en-IE" dirty="0"/>
              <a:t>Takeaways and lessons from past MCIs</a:t>
            </a:r>
          </a:p>
          <a:p>
            <a:r>
              <a:rPr lang="en-IE" dirty="0"/>
              <a:t>The NIGHTINGALE Approach in Multi-agency Collaboration</a:t>
            </a:r>
          </a:p>
          <a:p>
            <a:r>
              <a:rPr lang="en-IE" dirty="0"/>
              <a:t>Results from NIGHTINGALE Exercises</a:t>
            </a:r>
          </a:p>
          <a:p>
            <a:r>
              <a:rPr lang="en-IE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38007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5AC8-61C3-9815-90F6-4FCF2C26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Takeaways and lessons from past MCIs</a:t>
            </a:r>
            <a:endParaRPr lang="en-GB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FB64EF5-14DD-1D12-BA40-09C3F9DE3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567552"/>
            <a:ext cx="11292459" cy="295256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Don’t fish in the same lake </a:t>
            </a:r>
            <a:r>
              <a:rPr lang="en-US" sz="1600" dirty="0"/>
              <a:t>– effectively manage spatial and temporal command structure of the incident and understand how to share 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Have your plan and further plan </a:t>
            </a:r>
            <a:r>
              <a:rPr lang="en-US" sz="1600" dirty="0"/>
              <a:t>– keep the response plan in place and dynamically update 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Understand the evolving risks and hazards </a:t>
            </a:r>
            <a:r>
              <a:rPr lang="en-US" sz="1600" dirty="0"/>
              <a:t>– the importance of spatially and temporally filtering and distributing incoming data and comprehending risks and opportunities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Coordinate and communicate </a:t>
            </a:r>
            <a:r>
              <a:rPr lang="en-US" sz="1600" dirty="0"/>
              <a:t>– harvest the benefits of multi-agency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3475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52CA-C5EA-6A2B-6798-A6F15BE1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2. The NIGHTINGALE Approach in Multi-agency Collaboration and effective sense making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18104-F415-AFC8-817F-F68941D80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10927672" cy="526595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Multiple MCI Actors </a:t>
            </a:r>
          </a:p>
          <a:p>
            <a:pPr lvl="1"/>
            <a:r>
              <a:rPr lang="en-US" dirty="0"/>
              <a:t>Emergency Medical Services</a:t>
            </a:r>
          </a:p>
          <a:p>
            <a:pPr lvl="1"/>
            <a:r>
              <a:rPr lang="en-US" dirty="0"/>
              <a:t>Fire brigades</a:t>
            </a:r>
          </a:p>
          <a:p>
            <a:pPr lvl="1"/>
            <a:r>
              <a:rPr lang="en-US" dirty="0"/>
              <a:t>Law enforcement agencies </a:t>
            </a:r>
          </a:p>
          <a:p>
            <a:pPr lvl="1"/>
            <a:r>
              <a:rPr lang="en-US" dirty="0"/>
              <a:t>Civil protection local and national agencies (incl. trained volunteers)</a:t>
            </a:r>
          </a:p>
          <a:p>
            <a:pPr lvl="1"/>
            <a:r>
              <a:rPr lang="en-US" dirty="0"/>
              <a:t>By-standers</a:t>
            </a:r>
          </a:p>
          <a:p>
            <a:r>
              <a:rPr lang="en-US" dirty="0"/>
              <a:t>Offer Incident &amp; Information and Computer-aided Dispatch system(s) that allow:</a:t>
            </a:r>
          </a:p>
          <a:p>
            <a:pPr lvl="1"/>
            <a:r>
              <a:rPr lang="en-US" dirty="0"/>
              <a:t>Filtering of incoming data from variable sources (</a:t>
            </a:r>
            <a:r>
              <a:rPr lang="en-US" i="1" dirty="0"/>
              <a:t>patients, risks, hazards, planning, capacities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Sharing and intuitive visualization of data according to roles and responsibilities (</a:t>
            </a:r>
            <a:r>
              <a:rPr lang="en-US" i="1" dirty="0"/>
              <a:t>massive data integration and access rights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Sharing of resources based on identified needs (</a:t>
            </a:r>
            <a:r>
              <a:rPr lang="en-US" i="1" dirty="0"/>
              <a:t>annotation of use and status of resources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Knowing at all times number of patients and their status (</a:t>
            </a:r>
            <a:r>
              <a:rPr lang="en-US" i="1" dirty="0"/>
              <a:t>optimize pre-hospital care, plan hospitalization and support communication with the public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356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86F1-0E5B-6653-B9A5-82FA179B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2. The NIGHTINGALE Approach in Multi-agency Collaboration and effective sense making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6C0CE-C106-C440-8495-5DE3CDF0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8" y="1163985"/>
            <a:ext cx="1688738" cy="3609145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A048EE6F-BFF0-10FD-4D68-29AAC1EFA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78" y="1166330"/>
            <a:ext cx="1689100" cy="360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E829D-59DC-1B6D-772E-5528C92C3F14}"/>
              </a:ext>
            </a:extLst>
          </p:cNvPr>
          <p:cNvSpPr txBox="1"/>
          <p:nvPr/>
        </p:nvSpPr>
        <p:spPr>
          <a:xfrm>
            <a:off x="937819" y="4799162"/>
            <a:ext cx="235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SWAPP: Citizen App</a:t>
            </a:r>
            <a:endParaRPr lang="en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7A9C10-59A0-A828-CA1C-5A74A162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170" y="1456412"/>
            <a:ext cx="7400925" cy="3400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CB5F45-3538-6181-9A61-4F1A80D7482B}"/>
              </a:ext>
            </a:extLst>
          </p:cNvPr>
          <p:cNvSpPr txBox="1"/>
          <p:nvPr/>
        </p:nvSpPr>
        <p:spPr>
          <a:xfrm>
            <a:off x="7575325" y="4856837"/>
            <a:ext cx="235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 PSAP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4843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81AB1-63D2-B701-2719-3DC07388C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A3E8-2901-F3F5-A2DB-84E5FC36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2. The NIGHTINGALE Approach in Multi-agency Collaboration and effective sense making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5FEAD-C478-2D32-18EA-2084D41A45F5}"/>
              </a:ext>
            </a:extLst>
          </p:cNvPr>
          <p:cNvSpPr txBox="1"/>
          <p:nvPr/>
        </p:nvSpPr>
        <p:spPr>
          <a:xfrm>
            <a:off x="2944960" y="6113575"/>
            <a:ext cx="205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 PSAP</a:t>
            </a:r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E2ABA-6CC0-25FB-76AA-84F700BB3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9" y="1055670"/>
            <a:ext cx="3394612" cy="1497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C5B00-581F-6B48-DB2C-AF8A59077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7" y="1915844"/>
            <a:ext cx="3394612" cy="239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B904A6-44B2-432F-BEB7-5AE180F15CC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141" y="881459"/>
            <a:ext cx="5397423" cy="3089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63AC48-8BDB-42AF-9570-9D7A648985AD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156" y="4350948"/>
            <a:ext cx="5072165" cy="2223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912C4B-FA54-42A6-A663-71B7EA3AE98C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591" y="3609262"/>
            <a:ext cx="5397423" cy="30007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7C56E3-EFA2-2F0A-4FE2-2754CBA0C15E}"/>
              </a:ext>
            </a:extLst>
          </p:cNvPr>
          <p:cNvSpPr txBox="1"/>
          <p:nvPr/>
        </p:nvSpPr>
        <p:spPr>
          <a:xfrm>
            <a:off x="9959834" y="2298599"/>
            <a:ext cx="200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C3I/IMS Views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1053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CC81D-0DF3-DEBD-D0AC-F76F97803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4C62-8EA6-73BE-43A2-DEC23D0D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2. The NIGHTINGALE Approach in Multi-agency Collaboration and effective sense making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A4182-E34F-975C-C41C-FDFA2CB294FF}"/>
              </a:ext>
            </a:extLst>
          </p:cNvPr>
          <p:cNvSpPr txBox="1"/>
          <p:nvPr/>
        </p:nvSpPr>
        <p:spPr>
          <a:xfrm>
            <a:off x="937819" y="4799162"/>
            <a:ext cx="235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SWAPP: Citizen App</a:t>
            </a:r>
            <a:endParaRPr lang="en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3CF9C3-C8B1-3EB5-0A59-65784F0B7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693" y="1674613"/>
            <a:ext cx="5382720" cy="3228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56335F-78ED-F129-7FBC-BB7EC4738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32" y="1217278"/>
            <a:ext cx="4975245" cy="4667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F7151-C561-ACDC-F664-212C41B82892}"/>
              </a:ext>
            </a:extLst>
          </p:cNvPr>
          <p:cNvSpPr txBox="1"/>
          <p:nvPr/>
        </p:nvSpPr>
        <p:spPr>
          <a:xfrm>
            <a:off x="1284772" y="5827051"/>
            <a:ext cx="235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Volunteers' portal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D4646-D7EB-90C1-A99D-468D33765070}"/>
              </a:ext>
            </a:extLst>
          </p:cNvPr>
          <p:cNvSpPr txBox="1"/>
          <p:nvPr/>
        </p:nvSpPr>
        <p:spPr>
          <a:xfrm>
            <a:off x="8083684" y="4814055"/>
            <a:ext cx="235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ECHO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17315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986D4-1932-10D2-D502-EFE9AB76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3. Highlights from NIGHTINGALE FSXs [FSX1 – June ’24, Paris]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B47D3-4C32-2260-4616-A951B89B9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Integration of all NIGHTINGALE Tools</a:t>
            </a:r>
          </a:p>
          <a:p>
            <a:r>
              <a:rPr lang="en-US" dirty="0"/>
              <a:t>2 consecutive scenarios executed</a:t>
            </a:r>
          </a:p>
          <a:p>
            <a:r>
              <a:rPr lang="en-US" dirty="0"/>
              <a:t>&gt;20 EMS responders + &gt; 5 OC operators + &gt; 25 victims (incl. children) monitored + &gt;10 vehicles</a:t>
            </a:r>
          </a:p>
          <a:p>
            <a:r>
              <a:rPr lang="en-US" dirty="0"/>
              <a:t>Prove the concept of: a) continuous triage and vitals monitoring, b) distributed information sharing, c) cross-team/agency collaboration</a:t>
            </a:r>
          </a:p>
          <a:p>
            <a:endParaRPr lang="en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1332F-01CE-FA90-F6A4-AAFA2DD8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8" b="28660"/>
          <a:stretch/>
        </p:blipFill>
        <p:spPr bwMode="auto">
          <a:xfrm>
            <a:off x="0" y="4614545"/>
            <a:ext cx="6186805" cy="2243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No alternative text description for this image">
            <a:extLst>
              <a:ext uri="{FF2B5EF4-FFF2-40B4-BE49-F238E27FC236}">
                <a16:creationId xmlns:a16="http://schemas.microsoft.com/office/drawing/2014/main" id="{00A5FEEA-CD9E-8118-20B2-3DEEC6B52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05" y="4614545"/>
            <a:ext cx="2962910" cy="22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people in a tent&#10;&#10;Description automatically generated">
            <a:extLst>
              <a:ext uri="{FF2B5EF4-FFF2-40B4-BE49-F238E27FC236}">
                <a16:creationId xmlns:a16="http://schemas.microsoft.com/office/drawing/2014/main" id="{AC81146F-9119-AD6E-CF3B-AAE04DF1F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714" y="4614545"/>
            <a:ext cx="3042285" cy="224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473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5079B-7EEC-BA89-E5B4-4F56003BF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B72F-5C16-A000-C384-849E28BE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3. Highlights from NIGHTINGALE FSXs [FSX2 – October ’24, Savona]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4424E-97B3-8E81-4976-717267A42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Integration of all NIGHTINGALE Tools</a:t>
            </a:r>
          </a:p>
          <a:p>
            <a:r>
              <a:rPr lang="en-US" dirty="0"/>
              <a:t>5-hour duration scenario</a:t>
            </a:r>
          </a:p>
          <a:p>
            <a:r>
              <a:rPr lang="en-US" dirty="0"/>
              <a:t>&gt; 50 EMS responders and &gt;15 ambulances + &gt; 35 Fire brigades and &gt; 12 vehicles + &gt; 35 police officers and &gt;15 vehicles + &gt; 10 volunteers + &gt;100 victims</a:t>
            </a:r>
          </a:p>
          <a:p>
            <a:r>
              <a:rPr lang="en-US" dirty="0"/>
              <a:t>Stress test and validate the NIGHTINGALE system of systems</a:t>
            </a:r>
          </a:p>
          <a:p>
            <a:endParaRPr lang="en-DE" dirty="0"/>
          </a:p>
        </p:txBody>
      </p:sp>
      <p:pic>
        <p:nvPicPr>
          <p:cNvPr id="4" name="Immagine 9">
            <a:extLst>
              <a:ext uri="{FF2B5EF4-FFF2-40B4-BE49-F238E27FC236}">
                <a16:creationId xmlns:a16="http://schemas.microsoft.com/office/drawing/2014/main" id="{A5592A38-E164-3FA1-3DA3-F10D8197DC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1"/>
          <a:stretch/>
        </p:blipFill>
        <p:spPr bwMode="auto">
          <a:xfrm>
            <a:off x="0" y="5115431"/>
            <a:ext cx="3049905" cy="1737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14">
            <a:extLst>
              <a:ext uri="{FF2B5EF4-FFF2-40B4-BE49-F238E27FC236}">
                <a16:creationId xmlns:a16="http://schemas.microsoft.com/office/drawing/2014/main" id="{41D80AB8-71F8-49F1-AD5A-A3BC0866C1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8" b="27227"/>
          <a:stretch/>
        </p:blipFill>
        <p:spPr bwMode="auto">
          <a:xfrm>
            <a:off x="3049905" y="5115431"/>
            <a:ext cx="2911475" cy="1737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olice officer watching a person in a room&#10;&#10;Description automatically generated">
            <a:extLst>
              <a:ext uri="{FF2B5EF4-FFF2-40B4-BE49-F238E27FC236}">
                <a16:creationId xmlns:a16="http://schemas.microsoft.com/office/drawing/2014/main" id="{04F5241F-9398-B5B9-86A3-8BF8A64EF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934" y="4585841"/>
            <a:ext cx="3010535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C6C71-D323-44A5-0799-1CF77EE5E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68" y="4585841"/>
            <a:ext cx="3278531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56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GHTINGALE">
      <a:dk1>
        <a:srgbClr val="3F3F3F"/>
      </a:dk1>
      <a:lt1>
        <a:sysClr val="window" lastClr="FFFFFF"/>
      </a:lt1>
      <a:dk2>
        <a:srgbClr val="6B6B6B"/>
      </a:dk2>
      <a:lt2>
        <a:srgbClr val="F2F2F2"/>
      </a:lt2>
      <a:accent1>
        <a:srgbClr val="17BDC1"/>
      </a:accent1>
      <a:accent2>
        <a:srgbClr val="052E30"/>
      </a:accent2>
      <a:accent3>
        <a:srgbClr val="E5786A"/>
      </a:accent3>
      <a:accent4>
        <a:srgbClr val="04727A"/>
      </a:accent4>
      <a:accent5>
        <a:srgbClr val="C8AD55"/>
      </a:accent5>
      <a:accent6>
        <a:srgbClr val="80475E"/>
      </a:accent6>
      <a:hlink>
        <a:srgbClr val="03A3AA"/>
      </a:hlink>
      <a:folHlink>
        <a:srgbClr val="E5786A"/>
      </a:folHlink>
    </a:clrScheme>
    <a:fontScheme name="Nightingale">
      <a:majorFont>
        <a:latin typeface="Be Vietnam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c260c-8477-4ed7-8bf5-cec88a6def5e" xsi:nil="true"/>
    <lcf76f155ced4ddcb4097134ff3c332f xmlns="20ce7517-b623-420e-8be7-06c6979884f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48F8AB8BFDB4CAE3C07DA0470500B" ma:contentTypeVersion="15" ma:contentTypeDescription="Create a new document." ma:contentTypeScope="" ma:versionID="1f7d434fba7ccfadae20034d9fa9fde3">
  <xsd:schema xmlns:xsd="http://www.w3.org/2001/XMLSchema" xmlns:xs="http://www.w3.org/2001/XMLSchema" xmlns:p="http://schemas.microsoft.com/office/2006/metadata/properties" xmlns:ns2="20ce7517-b623-420e-8be7-06c6979884fc" xmlns:ns3="30dc260c-8477-4ed7-8bf5-cec88a6def5e" targetNamespace="http://schemas.microsoft.com/office/2006/metadata/properties" ma:root="true" ma:fieldsID="fe2699fae7a71238f76dc7fc6d970cdc" ns2:_="" ns3:_="">
    <xsd:import namespace="20ce7517-b623-420e-8be7-06c6979884fc"/>
    <xsd:import namespace="30dc260c-8477-4ed7-8bf5-cec88a6de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e7517-b623-420e-8be7-06c6979884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f481b40-f286-4908-848d-74455da6f2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c260c-8477-4ed7-8bf5-cec88a6def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f3c10f7-436d-4d26-997d-1c780c94678d}" ma:internalName="TaxCatchAll" ma:showField="CatchAllData" ma:web="30dc260c-8477-4ed7-8bf5-cec88a6def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7E659E-3490-4D83-BE05-BAE21FBA01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9A4053-0FD2-460B-A9EE-32E45373D6BB}">
  <ds:schemaRefs>
    <ds:schemaRef ds:uri="http://schemas.microsoft.com/office/2006/metadata/properties"/>
    <ds:schemaRef ds:uri="http://schemas.microsoft.com/office/infopath/2007/PartnerControls"/>
    <ds:schemaRef ds:uri="30dc260c-8477-4ed7-8bf5-cec88a6def5e"/>
    <ds:schemaRef ds:uri="20ce7517-b623-420e-8be7-06c6979884fc"/>
  </ds:schemaRefs>
</ds:datastoreItem>
</file>

<file path=customXml/itemProps3.xml><?xml version="1.0" encoding="utf-8"?>
<ds:datastoreItem xmlns:ds="http://schemas.openxmlformats.org/officeDocument/2006/customXml" ds:itemID="{4EEA2DFD-346A-44B5-9AA4-4060A05313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ce7517-b623-420e-8be7-06c6979884fc"/>
    <ds:schemaRef ds:uri="30dc260c-8477-4ed7-8bf5-cec88a6def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529</Words>
  <Application>Microsoft Office PowerPoint</Application>
  <PresentationFormat>Widescreen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TT Norms Bold</vt:lpstr>
      <vt:lpstr>Arial</vt:lpstr>
      <vt:lpstr>Be Vietnam</vt:lpstr>
      <vt:lpstr>Nunito Sans</vt:lpstr>
      <vt:lpstr>Office Theme</vt:lpstr>
      <vt:lpstr>Is multi-agency collaboration a solution to limited resources and managing the chaos? </vt:lpstr>
      <vt:lpstr>Presentation Contents</vt:lpstr>
      <vt:lpstr>1. Takeaways and lessons from past MCIs</vt:lpstr>
      <vt:lpstr>2. The NIGHTINGALE Approach in Multi-agency Collaboration and effective sense making</vt:lpstr>
      <vt:lpstr>2. The NIGHTINGALE Approach in Multi-agency Collaboration and effective sense making</vt:lpstr>
      <vt:lpstr>2. The NIGHTINGALE Approach in Multi-agency Collaboration and effective sense making</vt:lpstr>
      <vt:lpstr>2. The NIGHTINGALE Approach in Multi-agency Collaboration and effective sense making</vt:lpstr>
      <vt:lpstr>3. Highlights from NIGHTINGALE FSXs [FSX1 – June ’24, Paris]</vt:lpstr>
      <vt:lpstr>3. Highlights from NIGHTINGALE FSXs [FSX2 – October ’24, Savona]</vt:lpstr>
      <vt:lpstr>4. Recommendations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Walker</dc:creator>
  <cp:lastModifiedBy>Vangelis Sdongos</cp:lastModifiedBy>
  <cp:revision>12</cp:revision>
  <dcterms:created xsi:type="dcterms:W3CDTF">2020-06-03T14:46:10Z</dcterms:created>
  <dcterms:modified xsi:type="dcterms:W3CDTF">2025-01-16T06:59:15Z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0x01010027F48F8AB8BFDB4CAE3C07DA0470500B</vt:lpwstr>
  </property>
  <property fmtid="{D5CDD505-2E9C-101B-9397-08002B2CF9AE}" pid="3" name="MediaServiceImageTags">
    <vt:lpwstr/>
  </property>
</Properties>
</file>