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691" r:id="rId5"/>
  </p:sldMasterIdLst>
  <p:notesMasterIdLst>
    <p:notesMasterId r:id="rId17"/>
  </p:notesMasterIdLst>
  <p:handoutMasterIdLst>
    <p:handoutMasterId r:id="rId18"/>
  </p:handoutMasterIdLst>
  <p:sldIdLst>
    <p:sldId id="265" r:id="rId6"/>
    <p:sldId id="256" r:id="rId7"/>
    <p:sldId id="277" r:id="rId8"/>
    <p:sldId id="282" r:id="rId9"/>
    <p:sldId id="281" r:id="rId10"/>
    <p:sldId id="266" r:id="rId11"/>
    <p:sldId id="268" r:id="rId12"/>
    <p:sldId id="269" r:id="rId13"/>
    <p:sldId id="276" r:id="rId14"/>
    <p:sldId id="270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9953CC-F576-4900-9157-4773DF85920F}">
          <p14:sldIdLst>
            <p14:sldId id="265"/>
            <p14:sldId id="256"/>
            <p14:sldId id="277"/>
            <p14:sldId id="282"/>
            <p14:sldId id="281"/>
            <p14:sldId id="266"/>
            <p14:sldId id="268"/>
            <p14:sldId id="269"/>
            <p14:sldId id="276"/>
            <p14:sldId id="27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2"/>
    <a:srgbClr val="FFBC0D"/>
    <a:srgbClr val="FFC000"/>
    <a:srgbClr val="E48312"/>
    <a:srgbClr val="074483"/>
    <a:srgbClr val="FA750D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68644" autoAdjust="0"/>
  </p:normalViewPr>
  <p:slideViewPr>
    <p:cSldViewPr snapToGrid="0">
      <p:cViewPr varScale="1">
        <p:scale>
          <a:sx n="76" d="100"/>
          <a:sy n="76" d="100"/>
        </p:scale>
        <p:origin x="19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s, L.S. (Louise)" userId="0a047df5-0c39-4ad2-9891-866c435fcd9f" providerId="ADAL" clId="{D25E0EE5-12B6-4511-A5DF-B7C3176CE06E}"/>
    <pc:docChg chg="delSld modSld modSection">
      <pc:chgData name="Vos, L.S. (Louise)" userId="0a047df5-0c39-4ad2-9891-866c435fcd9f" providerId="ADAL" clId="{D25E0EE5-12B6-4511-A5DF-B7C3176CE06E}" dt="2025-01-17T10:20:24.708" v="17" actId="47"/>
      <pc:docMkLst>
        <pc:docMk/>
      </pc:docMkLst>
      <pc:sldChg chg="modNotesTx">
        <pc:chgData name="Vos, L.S. (Louise)" userId="0a047df5-0c39-4ad2-9891-866c435fcd9f" providerId="ADAL" clId="{D25E0EE5-12B6-4511-A5DF-B7C3176CE06E}" dt="2025-01-17T10:19:21.223" v="2" actId="20577"/>
        <pc:sldMkLst>
          <pc:docMk/>
          <pc:sldMk cId="2497488014" sldId="256"/>
        </pc:sldMkLst>
      </pc:sldChg>
      <pc:sldChg chg="del">
        <pc:chgData name="Vos, L.S. (Louise)" userId="0a047df5-0c39-4ad2-9891-866c435fcd9f" providerId="ADAL" clId="{D25E0EE5-12B6-4511-A5DF-B7C3176CE06E}" dt="2025-01-17T10:20:23.168" v="16" actId="47"/>
        <pc:sldMkLst>
          <pc:docMk/>
          <pc:sldMk cId="1145099186" sldId="263"/>
        </pc:sldMkLst>
      </pc:sldChg>
      <pc:sldChg chg="modNotesTx">
        <pc:chgData name="Vos, L.S. (Louise)" userId="0a047df5-0c39-4ad2-9891-866c435fcd9f" providerId="ADAL" clId="{D25E0EE5-12B6-4511-A5DF-B7C3176CE06E}" dt="2025-01-17T10:19:33.193" v="6" actId="20577"/>
        <pc:sldMkLst>
          <pc:docMk/>
          <pc:sldMk cId="489490308" sldId="266"/>
        </pc:sldMkLst>
      </pc:sldChg>
      <pc:sldChg chg="modNotesTx">
        <pc:chgData name="Vos, L.S. (Louise)" userId="0a047df5-0c39-4ad2-9891-866c435fcd9f" providerId="ADAL" clId="{D25E0EE5-12B6-4511-A5DF-B7C3176CE06E}" dt="2025-01-17T10:19:39.045" v="8" actId="5793"/>
        <pc:sldMkLst>
          <pc:docMk/>
          <pc:sldMk cId="1497708925" sldId="268"/>
        </pc:sldMkLst>
      </pc:sldChg>
      <pc:sldChg chg="modNotesTx">
        <pc:chgData name="Vos, L.S. (Louise)" userId="0a047df5-0c39-4ad2-9891-866c435fcd9f" providerId="ADAL" clId="{D25E0EE5-12B6-4511-A5DF-B7C3176CE06E}" dt="2025-01-17T10:19:43.669" v="10" actId="20577"/>
        <pc:sldMkLst>
          <pc:docMk/>
          <pc:sldMk cId="699180300" sldId="269"/>
        </pc:sldMkLst>
      </pc:sldChg>
      <pc:sldChg chg="modNotesTx">
        <pc:chgData name="Vos, L.S. (Louise)" userId="0a047df5-0c39-4ad2-9891-866c435fcd9f" providerId="ADAL" clId="{D25E0EE5-12B6-4511-A5DF-B7C3176CE06E}" dt="2025-01-17T10:20:10.840" v="14" actId="20577"/>
        <pc:sldMkLst>
          <pc:docMk/>
          <pc:sldMk cId="1885110287" sldId="270"/>
        </pc:sldMkLst>
      </pc:sldChg>
      <pc:sldChg chg="del">
        <pc:chgData name="Vos, L.S. (Louise)" userId="0a047df5-0c39-4ad2-9891-866c435fcd9f" providerId="ADAL" clId="{D25E0EE5-12B6-4511-A5DF-B7C3176CE06E}" dt="2025-01-17T10:20:24.708" v="17" actId="47"/>
        <pc:sldMkLst>
          <pc:docMk/>
          <pc:sldMk cId="2654202052" sldId="275"/>
        </pc:sldMkLst>
      </pc:sldChg>
      <pc:sldChg chg="modNotesTx">
        <pc:chgData name="Vos, L.S. (Louise)" userId="0a047df5-0c39-4ad2-9891-866c435fcd9f" providerId="ADAL" clId="{D25E0EE5-12B6-4511-A5DF-B7C3176CE06E}" dt="2025-01-17T10:19:50.518" v="13" actId="20577"/>
        <pc:sldMkLst>
          <pc:docMk/>
          <pc:sldMk cId="360744472" sldId="276"/>
        </pc:sldMkLst>
      </pc:sldChg>
      <pc:sldChg chg="modNotesTx">
        <pc:chgData name="Vos, L.S. (Louise)" userId="0a047df5-0c39-4ad2-9891-866c435fcd9f" providerId="ADAL" clId="{D25E0EE5-12B6-4511-A5DF-B7C3176CE06E}" dt="2025-01-17T10:19:24.254" v="3" actId="20577"/>
        <pc:sldMkLst>
          <pc:docMk/>
          <pc:sldMk cId="204632872" sldId="277"/>
        </pc:sldMkLst>
      </pc:sldChg>
      <pc:sldChg chg="modNotesTx">
        <pc:chgData name="Vos, L.S. (Louise)" userId="0a047df5-0c39-4ad2-9891-866c435fcd9f" providerId="ADAL" clId="{D25E0EE5-12B6-4511-A5DF-B7C3176CE06E}" dt="2025-01-17T10:20:14.300" v="15" actId="20577"/>
        <pc:sldMkLst>
          <pc:docMk/>
          <pc:sldMk cId="1345607650" sldId="279"/>
        </pc:sldMkLst>
      </pc:sldChg>
      <pc:sldChg chg="modNotesTx">
        <pc:chgData name="Vos, L.S. (Louise)" userId="0a047df5-0c39-4ad2-9891-866c435fcd9f" providerId="ADAL" clId="{D25E0EE5-12B6-4511-A5DF-B7C3176CE06E}" dt="2025-01-17T10:19:29.009" v="5" actId="20577"/>
        <pc:sldMkLst>
          <pc:docMk/>
          <pc:sldMk cId="4228503473" sldId="281"/>
        </pc:sldMkLst>
      </pc:sldChg>
      <pc:sldChg chg="modNotesTx">
        <pc:chgData name="Vos, L.S. (Louise)" userId="0a047df5-0c39-4ad2-9891-866c435fcd9f" providerId="ADAL" clId="{D25E0EE5-12B6-4511-A5DF-B7C3176CE06E}" dt="2025-01-17T10:19:26.502" v="4" actId="20577"/>
        <pc:sldMkLst>
          <pc:docMk/>
          <pc:sldMk cId="2024799165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10CE8-A008-9D73-213F-8F747CF0D4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354CB-E483-DCFC-8CAE-BF1BC1FA1F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E0875-1C92-428C-8D66-B05D2A1BBCE4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F49C2-E6F4-C7A1-158C-AFF238F8F0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DA41F-0FB1-180F-AC85-D7122E96E8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6420-3121-4B09-B54B-E7B356BEE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8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BCA5-D526-45E9-BE8A-87CF15F786F4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30F36-722A-48ED-8D86-9A3CB13E8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7418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69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9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36C83-1DB5-4E93-8367-63FEDB52E8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7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92F97-AC47-4D07-95BA-6F7EC89A983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0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0C3FD-E945-5137-6D55-73F4F0F2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E95C15-ECB2-CB96-B7C0-E47F84179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26C1D-0538-3413-3DE3-7AFA0AE35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0E90E-1747-A32C-99CF-F36FA312E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92F97-AC47-4D07-95BA-6F7EC89A983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1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3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70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8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30F36-722A-48ED-8D86-9A3CB13E80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0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140" y="758952"/>
            <a:ext cx="528754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lang="en-US" sz="4000" b="1" kern="1200" spc="-50" baseline="0" dirty="0">
                <a:solidFill>
                  <a:srgbClr val="0744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1" y="4455620"/>
            <a:ext cx="52875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868140" y="4343400"/>
            <a:ext cx="52150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hape, polygon&#10;&#10;Description automatically generated">
            <a:extLst>
              <a:ext uri="{FF2B5EF4-FFF2-40B4-BE49-F238E27FC236}">
                <a16:creationId xmlns:a16="http://schemas.microsoft.com/office/drawing/2014/main" id="{FE14BD1E-3C48-BC5B-1253-4785BC039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54" y="1243369"/>
            <a:ext cx="3786135" cy="3760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C76D82-66DA-0884-F8E4-EBDA49BDC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89" y="5927814"/>
            <a:ext cx="1700197" cy="305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8AB4B-DD15-2CF1-E53E-D2B6844D8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55" y="5880182"/>
            <a:ext cx="762784" cy="3813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1BCA27-7EDF-7D85-D5F3-949786D271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06" y="5878658"/>
            <a:ext cx="408108" cy="4081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61ECB-6F54-3CC1-BC91-08646C749C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35" y="5912130"/>
            <a:ext cx="313699" cy="366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B36B07-2726-C53C-E0A1-6045028A9F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7" y="5890860"/>
            <a:ext cx="394364" cy="3943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7F3E13-0E6A-9151-18F9-F3EAFFC996E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91" y="5890066"/>
            <a:ext cx="629706" cy="3943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B16AF6-6409-FCA2-56A8-A73E9C9555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99" y="5926562"/>
            <a:ext cx="562629" cy="288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7C5C5C-6372-00FF-CB81-955620E5F18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44" y="5970180"/>
            <a:ext cx="854939" cy="234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CBBFE1-C4A8-CE92-B341-82E4D48F9A2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34" y="5894832"/>
            <a:ext cx="589304" cy="3307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BAC7AE-6D5C-89A9-6C01-2335B59303A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76" y="5931832"/>
            <a:ext cx="747047" cy="3112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8A26BC-741B-76CE-870F-2F469C122B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94" y="5947602"/>
            <a:ext cx="613344" cy="2128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5828D8-2E54-F2CE-42F5-27FCBD1421B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" y="5800823"/>
            <a:ext cx="665110" cy="6651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116A16-0A2E-FF63-9FD2-F8EFA2332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45" y="5885985"/>
            <a:ext cx="408108" cy="408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D6FA252-BBD9-CF87-74B8-8E40288213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34" y="5830836"/>
            <a:ext cx="512823" cy="5128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67E88B-D2E3-3D3F-1F08-4ECE8AD5087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83" y="5877116"/>
            <a:ext cx="357724" cy="35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BC2F6C-FDB6-E1DD-2F45-7CAE0663A18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01" y="5901418"/>
            <a:ext cx="637731" cy="3001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D0448C-2EB6-DFFA-C3C8-5D7F9DDB2CCC}"/>
              </a:ext>
            </a:extLst>
          </p:cNvPr>
          <p:cNvSpPr txBox="1"/>
          <p:nvPr userDrawn="1"/>
        </p:nvSpPr>
        <p:spPr>
          <a:xfrm>
            <a:off x="1244041" y="6502155"/>
            <a:ext cx="10578683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200" i="1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This project has received funding from the European Union’s Horizon Europe research and innovation programme under grant agreement No 101121249</a:t>
            </a: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AFDD202F-8CBF-5192-9947-077750EFF3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0" y="6497233"/>
            <a:ext cx="407808" cy="2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0E7EF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>
            <a:lvl1pPr>
              <a:defRPr>
                <a:solidFill>
                  <a:srgbClr val="0744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4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1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2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8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6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6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6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00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6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744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1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D0955C-D31E-B0AF-644A-97E5B06B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419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3005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8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9638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36158F-28ED-B830-9179-B09CD323B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778" y="6517658"/>
            <a:ext cx="2409815" cy="240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rgbClr val="FFFFFF"/>
                </a:solidFill>
                <a:latin typeface="Gill Sans MT" panose="020B0502020104020203" pitchFamily="34" charset="0"/>
              </a:defRPr>
            </a:lvl1pPr>
          </a:lstStyle>
          <a:p>
            <a:pPr algn="l"/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DIREKTION, 2023-2026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88CD2E-75E8-BCE0-071C-4B4486E91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74483"/>
                </a:solidFill>
              </a:defRPr>
            </a:lvl1pPr>
          </a:lstStyle>
          <a:p>
            <a:fld id="{FD4FE7C2-BBF1-4902-BBE3-CC19E491DF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A logo with orange lines and dots&#10;&#10;Description automatically generated">
            <a:extLst>
              <a:ext uri="{FF2B5EF4-FFF2-40B4-BE49-F238E27FC236}">
                <a16:creationId xmlns:a16="http://schemas.microsoft.com/office/drawing/2014/main" id="{D7B318C4-9AC6-14A7-EA19-6751859DE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" y="6456964"/>
            <a:ext cx="361632" cy="3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4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074483"/>
                </a:solidFill>
              </a:defRPr>
            </a:lvl1pPr>
            <a:lvl2pPr>
              <a:defRPr>
                <a:solidFill>
                  <a:srgbClr val="074483"/>
                </a:solidFill>
              </a:defRPr>
            </a:lvl2pPr>
            <a:lvl3pPr>
              <a:defRPr>
                <a:solidFill>
                  <a:srgbClr val="074483"/>
                </a:solidFill>
              </a:defRPr>
            </a:lvl3pPr>
            <a:lvl4pPr>
              <a:defRPr>
                <a:solidFill>
                  <a:srgbClr val="074483"/>
                </a:solidFill>
              </a:defRPr>
            </a:lvl4pPr>
            <a:lvl5pPr>
              <a:defRPr>
                <a:solidFill>
                  <a:srgbClr val="0744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2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GB" sz="12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DIREKTION, 2023-2026																				</a:t>
            </a:r>
            <a:fld id="{7590C49E-15B0-40E8-B109-5DACABF09FF8}" type="slidenum">
              <a:rPr lang="en-GB" sz="120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GB" sz="12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3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55940"/>
            <a:ext cx="10058400" cy="44131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121406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logo with orange lines and dots&#10;&#10;Description automatically generated">
            <a:extLst>
              <a:ext uri="{FF2B5EF4-FFF2-40B4-BE49-F238E27FC236}">
                <a16:creationId xmlns:a16="http://schemas.microsoft.com/office/drawing/2014/main" id="{5B39D19F-9B88-2739-C277-730A64D69D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" y="6456964"/>
            <a:ext cx="361632" cy="3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80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7448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74483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74483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74483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7448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7448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3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55940"/>
            <a:ext cx="10058400" cy="44131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0DFC8-FFAD-4355-B0DA-6891400E9111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4FE7C2-BBF1-4902-BBE3-CC19E491DF5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121406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2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48.png"/><Relationship Id="rId4" Type="http://schemas.openxmlformats.org/officeDocument/2006/relationships/hyperlink" Target="https://www.direktion-network.org/das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13.png"/><Relationship Id="rId26" Type="http://schemas.openxmlformats.org/officeDocument/2006/relationships/image" Target="../media/image71.png"/><Relationship Id="rId3" Type="http://schemas.openxmlformats.org/officeDocument/2006/relationships/hyperlink" Target="mailto:Louise.vos@tno.nl" TargetMode="External"/><Relationship Id="rId21" Type="http://schemas.openxmlformats.org/officeDocument/2006/relationships/image" Target="../media/image66.jpeg"/><Relationship Id="rId7" Type="http://schemas.openxmlformats.org/officeDocument/2006/relationships/image" Target="../media/image2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bastien.caillard@ineris-developpement.com" TargetMode="External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5" Type="http://schemas.openxmlformats.org/officeDocument/2006/relationships/hyperlink" Target="mailto:olivier.salvi@ineris-developpement.com" TargetMode="External"/><Relationship Id="rId15" Type="http://schemas.openxmlformats.org/officeDocument/2006/relationships/image" Target="../media/image61.png"/><Relationship Id="rId23" Type="http://schemas.openxmlformats.org/officeDocument/2006/relationships/image" Target="../media/image68.png"/><Relationship Id="rId28" Type="http://schemas.openxmlformats.org/officeDocument/2006/relationships/image" Target="../media/image38.png"/><Relationship Id="rId10" Type="http://schemas.openxmlformats.org/officeDocument/2006/relationships/image" Target="../media/image56.jpeg"/><Relationship Id="rId19" Type="http://schemas.openxmlformats.org/officeDocument/2006/relationships/image" Target="../media/image64.jpeg"/><Relationship Id="rId4" Type="http://schemas.openxmlformats.org/officeDocument/2006/relationships/hyperlink" Target="mailto:Olivier.salvi@ineris-developpement.com" TargetMode="External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2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5.png"/><Relationship Id="rId7" Type="http://schemas.openxmlformats.org/officeDocument/2006/relationships/image" Target="../media/image23.jpeg"/><Relationship Id="rId12" Type="http://schemas.openxmlformats.org/officeDocument/2006/relationships/image" Target="../media/image10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26.jpeg"/><Relationship Id="rId19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s://www.direktion-network.org/das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93A2-7A34-8586-C2AC-E6CE22EA3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The DIREKTION Project and the DIREKTION Assessment and Screening Framework (DASF)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58014-2055-8883-98C6-7534239BD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b="0" i="1" dirty="0"/>
              <a:t>Louise Vos, TNO DSS</a:t>
            </a:r>
          </a:p>
          <a:p>
            <a:pPr algn="ctr"/>
            <a:r>
              <a:rPr lang="en-GB" b="0" i="1" dirty="0"/>
              <a:t>16.01.2025, NIGHTINGALE FINAL EVENT</a:t>
            </a:r>
          </a:p>
          <a:p>
            <a:endParaRPr lang="en-GB" b="0" i="1" dirty="0"/>
          </a:p>
        </p:txBody>
      </p:sp>
    </p:spTree>
    <p:extLst>
      <p:ext uri="{BB962C8B-B14F-4D97-AF65-F5344CB8AC3E}">
        <p14:creationId xmlns:p14="http://schemas.microsoft.com/office/powerpoint/2010/main" val="2787801118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CA5CD-0C3A-E523-AC1F-837B4249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5226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37A31-2D2A-4386-6E1D-A4B0B527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969555"/>
            <a:ext cx="7901123" cy="441315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0" i="0" dirty="0">
                <a:solidFill>
                  <a:srgbClr val="074182"/>
                </a:solidFill>
                <a:effectLst/>
              </a:rPr>
              <a:t>We invite you to read the deliverables. </a:t>
            </a:r>
          </a:p>
          <a:p>
            <a:pPr algn="ctr"/>
            <a:r>
              <a:rPr lang="en-US" sz="2800" b="0" i="0" dirty="0">
                <a:solidFill>
                  <a:srgbClr val="074182"/>
                </a:solidFill>
                <a:effectLst/>
              </a:rPr>
              <a:t>Your input is essential to help us refine these resource.</a:t>
            </a:r>
          </a:p>
          <a:p>
            <a:pPr algn="ctr"/>
            <a:r>
              <a:rPr lang="en-US" sz="2800" b="0" i="0" dirty="0">
                <a:solidFill>
                  <a:srgbClr val="074182"/>
                </a:solidFill>
                <a:effectLst/>
              </a:rPr>
              <a:t>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74182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https://www.direktion-network.org/dasf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74182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/>
            <a:endParaRPr lang="en-US" sz="2800" b="0" i="0" dirty="0">
              <a:solidFill>
                <a:srgbClr val="074182"/>
              </a:solidFill>
              <a:effectLst/>
            </a:endParaRPr>
          </a:p>
          <a:p>
            <a:pPr algn="ctr"/>
            <a:r>
              <a:rPr lang="en-US" sz="2800" dirty="0">
                <a:solidFill>
                  <a:srgbClr val="074182"/>
                </a:solidFill>
              </a:rPr>
              <a:t>Apply for the Open Call 2025</a:t>
            </a:r>
            <a:endParaRPr lang="en-US" sz="2800" b="0" i="0" dirty="0">
              <a:solidFill>
                <a:srgbClr val="074182"/>
              </a:solidFill>
              <a:effectLst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74182"/>
                </a:solidFill>
                <a:effectLst/>
                <a:uLnTx/>
                <a:uFillTx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https://www.direktion-network.org/awards </a:t>
            </a:r>
            <a:endParaRPr lang="en-US" sz="2800" dirty="0">
              <a:solidFill>
                <a:srgbClr val="074182"/>
              </a:solidFill>
            </a:endParaRP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AB18CA2A-EE60-E9DB-8492-79CE3D27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3004"/>
          </a:xfrm>
        </p:spPr>
        <p:txBody>
          <a:bodyPr/>
          <a:lstStyle/>
          <a:p>
            <a:r>
              <a:rPr lang="en-GB" dirty="0"/>
              <a:t>Visit our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EBB4F-02DF-C7C4-B629-AEBC4C20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403" y="738106"/>
            <a:ext cx="2886075" cy="3715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ADA78-FE3B-7508-191C-234DBAE27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87">
            <a:off x="-292706" y="3691494"/>
            <a:ext cx="2612326" cy="25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1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2C8256-F3EC-C76C-4DEC-C4C24CBB17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0502" y="3845758"/>
            <a:ext cx="5325957" cy="161959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Louise.vos@tno.nl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hlinkClick r:id="rId4"/>
            </a:endParaRPr>
          </a:p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olivier.salvi@ineris-developpement.com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bastien.caillard@ineris-developpement.com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49732E64-AAF9-77F7-5091-990667056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75" y="571234"/>
            <a:ext cx="3148610" cy="31276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9BA7CB3-CA4C-25D0-4F70-A00A7CFE62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989" y="5927814"/>
            <a:ext cx="1700197" cy="30550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F1D2FFC-EA89-3CA3-DF25-B7A916FE5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355" y="5880182"/>
            <a:ext cx="762784" cy="38139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A8E826D-D4F1-37AE-7E85-D6B8E33925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706" y="5878658"/>
            <a:ext cx="408108" cy="408108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0353294-B9C5-22C4-FE2A-9FB87ECDA9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335" y="5912130"/>
            <a:ext cx="313699" cy="366186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2017293-4156-40AF-6DB2-BDDF00489E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77" y="5890860"/>
            <a:ext cx="394364" cy="394364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B9EE58CD-8715-3A72-029F-F0BDD2CE5D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291" y="5890066"/>
            <a:ext cx="629706" cy="394364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D2B41581-859C-53E4-CD24-F4C34D7E5C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99" y="5926562"/>
            <a:ext cx="562629" cy="288632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0250F9F4-21FE-2157-BEF7-103A6C6F14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044" y="5970180"/>
            <a:ext cx="854939" cy="234133"/>
          </a:xfrm>
          <a:prstGeom prst="rect">
            <a:avLst/>
          </a:prstGeom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A986397D-3ABE-47E2-6FAC-79ADDF8F06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134" y="5894832"/>
            <a:ext cx="589304" cy="330789"/>
          </a:xfrm>
          <a:prstGeom prst="rect">
            <a:avLst/>
          </a:prstGeom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13681281-923A-334D-4F14-89AC9E417B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676" y="5931832"/>
            <a:ext cx="747047" cy="311270"/>
          </a:xfrm>
          <a:prstGeom prst="rect">
            <a:avLst/>
          </a:prstGeom>
        </p:spPr>
      </p:pic>
      <p:pic>
        <p:nvPicPr>
          <p:cNvPr id="15" name="Picture 27">
            <a:extLst>
              <a:ext uri="{FF2B5EF4-FFF2-40B4-BE49-F238E27FC236}">
                <a16:creationId xmlns:a16="http://schemas.microsoft.com/office/drawing/2014/main" id="{0A1E1098-040B-96D7-B16A-BEBDAC1C9B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294" y="5947602"/>
            <a:ext cx="613344" cy="212866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E0F6FEF0-F9DC-B897-56BB-64F50B9DBB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" y="5800823"/>
            <a:ext cx="665110" cy="665110"/>
          </a:xfrm>
          <a:prstGeom prst="rect">
            <a:avLst/>
          </a:prstGeom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BBF648CA-775E-CFDC-8493-6988F0B375C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645" y="5885985"/>
            <a:ext cx="408108" cy="408108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62CF259A-447D-650C-3751-F19BDDD495C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434" y="5830836"/>
            <a:ext cx="512823" cy="512823"/>
          </a:xfrm>
          <a:prstGeom prst="rect">
            <a:avLst/>
          </a:prstGeom>
        </p:spPr>
      </p:pic>
      <p:pic>
        <p:nvPicPr>
          <p:cNvPr id="19" name="Picture 35">
            <a:extLst>
              <a:ext uri="{FF2B5EF4-FFF2-40B4-BE49-F238E27FC236}">
                <a16:creationId xmlns:a16="http://schemas.microsoft.com/office/drawing/2014/main" id="{5CD619E6-3488-8081-95CE-FDEA9D3B8B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483" y="5877116"/>
            <a:ext cx="357724" cy="357724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82E39AE7-8B06-2A25-097C-019E50FD3B1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201" y="5901418"/>
            <a:ext cx="637731" cy="3001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C2CDA9-7A24-2F79-8CDD-D31671893087}"/>
              </a:ext>
            </a:extLst>
          </p:cNvPr>
          <p:cNvGrpSpPr/>
          <p:nvPr/>
        </p:nvGrpSpPr>
        <p:grpSpPr>
          <a:xfrm>
            <a:off x="6869021" y="2301915"/>
            <a:ext cx="4916168" cy="667002"/>
            <a:chOff x="9780377" y="598217"/>
            <a:chExt cx="6554892" cy="889337"/>
          </a:xfrm>
        </p:grpSpPr>
        <p:pic>
          <p:nvPicPr>
            <p:cNvPr id="24" name="Picture 2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5DEFBC5-ADC8-7866-9D22-05C038105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1196" y="623480"/>
              <a:ext cx="864073" cy="864074"/>
            </a:xfrm>
            <a:prstGeom prst="rect">
              <a:avLst/>
            </a:prstGeom>
          </p:spPr>
        </p:pic>
        <p:pic>
          <p:nvPicPr>
            <p:cNvPr id="25" name="Picture 24" descr="A white x on a black background&#10;&#10;Description automatically generated">
              <a:extLst>
                <a:ext uri="{FF2B5EF4-FFF2-40B4-BE49-F238E27FC236}">
                  <a16:creationId xmlns:a16="http://schemas.microsoft.com/office/drawing/2014/main" id="{5C9FA7C8-6663-E140-DBB3-A6101A2D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8819" y="616702"/>
              <a:ext cx="864074" cy="864073"/>
            </a:xfrm>
            <a:prstGeom prst="rect">
              <a:avLst/>
            </a:prstGeom>
          </p:spPr>
        </p:pic>
        <p:pic>
          <p:nvPicPr>
            <p:cNvPr id="41" name="Picture 4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2103BFB-76F3-181E-2910-761F09D2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0946" y="616700"/>
              <a:ext cx="864074" cy="86407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116EAD-F753-857B-D080-6926433DC5B8}"/>
                </a:ext>
              </a:extLst>
            </p:cNvPr>
            <p:cNvSpPr txBox="1"/>
            <p:nvPr/>
          </p:nvSpPr>
          <p:spPr>
            <a:xfrm>
              <a:off x="9780377" y="598217"/>
              <a:ext cx="3481391" cy="7854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 rtl="0">
                <a:defRPr lang="en-gb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@DIREKTIONnet</a:t>
              </a:r>
            </a:p>
          </p:txBody>
        </p:sp>
      </p:grpSp>
      <p:pic>
        <p:nvPicPr>
          <p:cNvPr id="26" name="Picture 4">
            <a:extLst>
              <a:ext uri="{FF2B5EF4-FFF2-40B4-BE49-F238E27FC236}">
                <a16:creationId xmlns:a16="http://schemas.microsoft.com/office/drawing/2014/main" id="{FD5BFA41-EE2D-7289-5636-5E033E68E715}"/>
              </a:ext>
            </a:extLst>
          </p:cNvPr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8814" y="3546131"/>
            <a:ext cx="154800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ECE23A-09CC-FA06-B392-BBCF90A4B473}"/>
              </a:ext>
            </a:extLst>
          </p:cNvPr>
          <p:cNvSpPr txBox="1"/>
          <p:nvPr/>
        </p:nvSpPr>
        <p:spPr>
          <a:xfrm>
            <a:off x="7365334" y="4008079"/>
            <a:ext cx="253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Subscribe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to 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our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newsletter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1C99C3-0F1A-A437-C4D2-5E2973398774}"/>
              </a:ext>
            </a:extLst>
          </p:cNvPr>
          <p:cNvSpPr txBox="1"/>
          <p:nvPr/>
        </p:nvSpPr>
        <p:spPr>
          <a:xfrm>
            <a:off x="7249019" y="1135629"/>
            <a:ext cx="449934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gb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www.direktion-network.org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90CC1-C77F-C963-97E1-446202A7FBF5}"/>
              </a:ext>
            </a:extLst>
          </p:cNvPr>
          <p:cNvGrpSpPr/>
          <p:nvPr/>
        </p:nvGrpSpPr>
        <p:grpSpPr>
          <a:xfrm>
            <a:off x="321375" y="6461797"/>
            <a:ext cx="1935211" cy="339603"/>
            <a:chOff x="2027" y="6276046"/>
            <a:chExt cx="2558654" cy="422276"/>
          </a:xfrm>
        </p:grpSpPr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id="{D1D12383-36B4-A664-ABBE-5A36225A7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6303456"/>
              <a:ext cx="552999" cy="368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0E7EF"/>
                    </a:outerShdw>
                  </a:effectLst>
                </a14:hiddenEffects>
              </a:ext>
            </a:extLst>
          </p:spPr>
        </p:pic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3158F8A8-634D-476C-F6F1-3EA218DA4F81}"/>
                </a:ext>
              </a:extLst>
            </p:cNvPr>
            <p:cNvSpPr txBox="1">
              <a:spLocks/>
            </p:cNvSpPr>
            <p:nvPr/>
          </p:nvSpPr>
          <p:spPr>
            <a:xfrm>
              <a:off x="550207" y="6276046"/>
              <a:ext cx="2010474" cy="4222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Funded by the European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60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C359-CD1E-66E1-CD72-F6D67A15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929" y="427264"/>
            <a:ext cx="6765071" cy="2503110"/>
          </a:xfrm>
        </p:spPr>
        <p:txBody>
          <a:bodyPr>
            <a:noAutofit/>
          </a:bodyPr>
          <a:lstStyle/>
          <a:p>
            <a:r>
              <a:rPr lang="en-GB" sz="4000" b="1" dirty="0"/>
              <a:t>Disaster Resilience Knowledge Network promoting innovation, technology uptake and multi-stakeholder cooperation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C8256-F3EC-C76C-4DEC-C4C24CBB1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071" y="3250204"/>
            <a:ext cx="6269347" cy="17632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Call: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HORIZON-CL3-2022-SSRI-01-02</a:t>
            </a:r>
            <a:b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Coordinator: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INERIS DEVELOPPEMENT</a:t>
            </a:r>
            <a:b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Duration: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 months (10/2023 – 09/2026)</a:t>
            </a:r>
          </a:p>
        </p:txBody>
      </p:sp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49732E64-AAF9-77F7-5091-990667056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07" y="303916"/>
            <a:ext cx="3786135" cy="3760893"/>
          </a:xfrm>
          <a:prstGeom prst="rect">
            <a:avLst/>
          </a:prstGeom>
        </p:spPr>
      </p:pic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9875666-66A3-A224-87CA-4ADE3AFA4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035" y="5699265"/>
            <a:ext cx="2382562" cy="428117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3F0020A-B63D-B929-E827-3D20D94A6B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496" y="4899758"/>
            <a:ext cx="1068923" cy="53446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A6941C6-E009-689A-607D-21B0922EDD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31" y="5613369"/>
            <a:ext cx="622687" cy="62268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307C89EE-8203-400F-F1BD-D4CD921A7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011" y="4810982"/>
            <a:ext cx="502174" cy="58619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6F1CB0E3-DFBC-0D2F-B898-829605A14C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38" y="4802659"/>
            <a:ext cx="552640" cy="55264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3597FDDA-5145-2C2D-ADA2-BA5C6140B2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92" y="5685602"/>
            <a:ext cx="882435" cy="552640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44B6224F-2499-0FA8-98F3-50375A4FEA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815" y="4959383"/>
            <a:ext cx="788437" cy="404473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36BDAD1A-898A-4BE4-153D-B3D3489DB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956" y="5740240"/>
            <a:ext cx="1198065" cy="328101"/>
          </a:xfrm>
          <a:prstGeom prst="rect">
            <a:avLst/>
          </a:prstGeom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B64EBEB4-FA87-67E1-E449-D43DB55968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218" y="5607497"/>
            <a:ext cx="825818" cy="463549"/>
          </a:xfrm>
          <a:prstGeom prst="rect">
            <a:avLst/>
          </a:prstGeom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CB423291-B1E3-F0B7-DFFB-EB5445262F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600" y="4945698"/>
            <a:ext cx="1046870" cy="436197"/>
          </a:xfrm>
          <a:prstGeom prst="rect">
            <a:avLst/>
          </a:prstGeom>
        </p:spPr>
      </p:pic>
      <p:pic>
        <p:nvPicPr>
          <p:cNvPr id="15" name="Picture 27">
            <a:extLst>
              <a:ext uri="{FF2B5EF4-FFF2-40B4-BE49-F238E27FC236}">
                <a16:creationId xmlns:a16="http://schemas.microsoft.com/office/drawing/2014/main" id="{4A6B0F55-8EC0-BF47-03F7-C11FEC8868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791" y="5720853"/>
            <a:ext cx="859507" cy="298299"/>
          </a:xfrm>
          <a:prstGeom prst="rect">
            <a:avLst/>
          </a:prstGeom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F949D400-9AA6-47CA-B1F7-D25CB2D95DE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49" y="4743643"/>
            <a:ext cx="932048" cy="932048"/>
          </a:xfrm>
          <a:prstGeom prst="rect">
            <a:avLst/>
          </a:prstGeom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52195B1A-48F0-DD2D-6946-6976D87DA5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20" y="5627374"/>
            <a:ext cx="571900" cy="571900"/>
          </a:xfrm>
          <a:prstGeom prst="rect">
            <a:avLst/>
          </a:prstGeom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008C5CFC-695E-8108-B1C2-29362BB0BEE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556" y="4758890"/>
            <a:ext cx="819768" cy="819768"/>
          </a:xfrm>
          <a:prstGeom prst="rect">
            <a:avLst/>
          </a:prstGeom>
        </p:spPr>
      </p:pic>
      <p:pic>
        <p:nvPicPr>
          <p:cNvPr id="19" name="Picture 35">
            <a:extLst>
              <a:ext uri="{FF2B5EF4-FFF2-40B4-BE49-F238E27FC236}">
                <a16:creationId xmlns:a16="http://schemas.microsoft.com/office/drawing/2014/main" id="{55067908-E570-F518-3DBC-E18463BCB0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535" y="4924096"/>
            <a:ext cx="501295" cy="501295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8F16EA8C-49D0-A881-7F4C-81D7392922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161" y="4980434"/>
            <a:ext cx="893681" cy="420554"/>
          </a:xfrm>
          <a:prstGeom prst="rect">
            <a:avLst/>
          </a:prstGeom>
        </p:spPr>
      </p:pic>
      <p:sp>
        <p:nvSpPr>
          <p:cNvPr id="21" name="TextBox 43">
            <a:extLst>
              <a:ext uri="{FF2B5EF4-FFF2-40B4-BE49-F238E27FC236}">
                <a16:creationId xmlns:a16="http://schemas.microsoft.com/office/drawing/2014/main" id="{2C43ABAE-50F7-0ADA-45E7-068FAD6D918B}"/>
              </a:ext>
            </a:extLst>
          </p:cNvPr>
          <p:cNvSpPr txBox="1"/>
          <p:nvPr/>
        </p:nvSpPr>
        <p:spPr>
          <a:xfrm>
            <a:off x="1244041" y="6502155"/>
            <a:ext cx="10578683" cy="28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Europe research and innovation programme under grant agreement No 101121249</a:t>
            </a:r>
            <a:r>
              <a:rPr kumimoji="0" lang="en-GB" sz="18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2686029-3F0E-CE9C-91E5-349AC597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50" y="6497233"/>
            <a:ext cx="407808" cy="2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0E7EF"/>
                  </a:outerShdw>
                </a:effectLst>
              </a14:hiddenEffects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B074BE-8C49-23AB-15CC-8A2B280BF5D5}"/>
              </a:ext>
            </a:extLst>
          </p:cNvPr>
          <p:cNvSpPr/>
          <p:nvPr/>
        </p:nvSpPr>
        <p:spPr>
          <a:xfrm>
            <a:off x="136187" y="4700679"/>
            <a:ext cx="3282865" cy="1566505"/>
          </a:xfrm>
          <a:prstGeom prst="roundRect">
            <a:avLst/>
          </a:prstGeom>
          <a:solidFill>
            <a:srgbClr val="E48312">
              <a:alpha val="10196"/>
            </a:srgb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4831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4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B415B1-6D4B-BE42-D9A8-61C01A0A4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2894"/>
            <a:ext cx="12204352" cy="5196450"/>
          </a:xfrm>
          <a:prstGeom prst="rect">
            <a:avLst/>
          </a:prstGeom>
        </p:spPr>
      </p:pic>
      <p:sp>
        <p:nvSpPr>
          <p:cNvPr id="108" name="Arrow: Pentagon 107">
            <a:extLst>
              <a:ext uri="{FF2B5EF4-FFF2-40B4-BE49-F238E27FC236}">
                <a16:creationId xmlns:a16="http://schemas.microsoft.com/office/drawing/2014/main" id="{708A4AC1-6197-B606-1338-B8BB5EE6300B}"/>
              </a:ext>
            </a:extLst>
          </p:cNvPr>
          <p:cNvSpPr/>
          <p:nvPr/>
        </p:nvSpPr>
        <p:spPr>
          <a:xfrm>
            <a:off x="-9527" y="1142894"/>
            <a:ext cx="5865372" cy="5196450"/>
          </a:xfrm>
          <a:prstGeom prst="homePlate">
            <a:avLst>
              <a:gd name="adj" fmla="val 18448"/>
            </a:avLst>
          </a:prstGeom>
          <a:solidFill>
            <a:srgbClr val="E4831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1969E63B-D6C7-E844-FCEE-4FD399153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515" y="3325311"/>
            <a:ext cx="1512367" cy="1512367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3D8B2-3308-562F-1F2E-94DCB123C3BD}"/>
              </a:ext>
            </a:extLst>
          </p:cNvPr>
          <p:cNvGrpSpPr/>
          <p:nvPr/>
        </p:nvGrpSpPr>
        <p:grpSpPr>
          <a:xfrm>
            <a:off x="10385135" y="6448259"/>
            <a:ext cx="1935211" cy="339603"/>
            <a:chOff x="2027" y="6276046"/>
            <a:chExt cx="2558654" cy="422276"/>
          </a:xfrm>
        </p:grpSpPr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B3CBF278-9F0E-59A6-DB73-16E23B439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6303459"/>
              <a:ext cx="552999" cy="368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0E7EF"/>
                    </a:outerShdw>
                  </a:effectLst>
                </a14:hiddenEffects>
              </a:ext>
            </a:extLst>
          </p:spPr>
        </p:pic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4753F7C6-F49A-8647-A79D-A48188D25B7F}"/>
                </a:ext>
              </a:extLst>
            </p:cNvPr>
            <p:cNvSpPr txBox="1">
              <a:spLocks/>
            </p:cNvSpPr>
            <p:nvPr/>
          </p:nvSpPr>
          <p:spPr>
            <a:xfrm>
              <a:off x="550207" y="6276046"/>
              <a:ext cx="2010474" cy="4222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Funded by the European Union</a:t>
              </a:r>
            </a:p>
          </p:txBody>
        </p:sp>
      </p:grpSp>
      <p:pic>
        <p:nvPicPr>
          <p:cNvPr id="38" name="Picture Placeholder 8">
            <a:extLst>
              <a:ext uri="{FF2B5EF4-FFF2-40B4-BE49-F238E27FC236}">
                <a16:creationId xmlns:a16="http://schemas.microsoft.com/office/drawing/2014/main" id="{A56CBC66-E03A-FFBD-DC3F-2A4A51BEA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420" y="1358122"/>
            <a:ext cx="1284211" cy="1284211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pic>
        <p:nvPicPr>
          <p:cNvPr id="39" name="Picture Placeholder 8">
            <a:extLst>
              <a:ext uri="{FF2B5EF4-FFF2-40B4-BE49-F238E27FC236}">
                <a16:creationId xmlns:a16="http://schemas.microsoft.com/office/drawing/2014/main" id="{05EF9047-BF6C-1C1D-7781-4D3EDD37F6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26" y="5074157"/>
            <a:ext cx="1787868" cy="1787868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B6BCA8E-82B6-773E-2D56-67BDDFE0DDA3}"/>
              </a:ext>
            </a:extLst>
          </p:cNvPr>
          <p:cNvSpPr txBox="1"/>
          <p:nvPr/>
        </p:nvSpPr>
        <p:spPr>
          <a:xfrm>
            <a:off x="2850585" y="1746300"/>
            <a:ext cx="2109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needs from responders at all levels and all situations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2606DB-4E5C-95DD-3F4E-9CF4914DC16B}"/>
              </a:ext>
            </a:extLst>
          </p:cNvPr>
          <p:cNvSpPr txBox="1"/>
          <p:nvPr/>
        </p:nvSpPr>
        <p:spPr>
          <a:xfrm>
            <a:off x="241498" y="3673190"/>
            <a:ext cx="2314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Promote, share existing knowledge and address new audiences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EF7B33-5C05-97CE-020B-1E23D9F903F5}"/>
              </a:ext>
            </a:extLst>
          </p:cNvPr>
          <p:cNvSpPr txBox="1"/>
          <p:nvPr/>
        </p:nvSpPr>
        <p:spPr>
          <a:xfrm>
            <a:off x="2484105" y="5066833"/>
            <a:ext cx="2622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an environment for co-development of innovative solutions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1D1FDA-EBB4-24F6-E22B-A93AAC17FA2A}"/>
              </a:ext>
            </a:extLst>
          </p:cNvPr>
          <p:cNvGrpSpPr/>
          <p:nvPr/>
        </p:nvGrpSpPr>
        <p:grpSpPr>
          <a:xfrm>
            <a:off x="7818498" y="2641469"/>
            <a:ext cx="1841878" cy="1733581"/>
            <a:chOff x="4396821" y="3642839"/>
            <a:chExt cx="1841878" cy="173358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CC9CC05-F589-3804-B9A9-EEEC8A6117C4}"/>
                </a:ext>
              </a:extLst>
            </p:cNvPr>
            <p:cNvSpPr/>
            <p:nvPr/>
          </p:nvSpPr>
          <p:spPr>
            <a:xfrm>
              <a:off x="4396821" y="3642839"/>
              <a:ext cx="1841878" cy="1733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Picture 66" descr="A logo with orange dots and lines&#10;&#10;Description automatically generated">
              <a:extLst>
                <a:ext uri="{FF2B5EF4-FFF2-40B4-BE49-F238E27FC236}">
                  <a16:creationId xmlns:a16="http://schemas.microsoft.com/office/drawing/2014/main" id="{0519CA95-E843-3A37-E0BB-A460F168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101" y="4036860"/>
              <a:ext cx="917982" cy="91155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3247E5-B1D9-5DCE-199F-F3031BA15FB2}"/>
              </a:ext>
            </a:extLst>
          </p:cNvPr>
          <p:cNvGrpSpPr/>
          <p:nvPr/>
        </p:nvGrpSpPr>
        <p:grpSpPr>
          <a:xfrm>
            <a:off x="7628134" y="4170372"/>
            <a:ext cx="2299931" cy="1733310"/>
            <a:chOff x="4206457" y="5171742"/>
            <a:chExt cx="2299931" cy="1733310"/>
          </a:xfrm>
        </p:grpSpPr>
        <p:sp>
          <p:nvSpPr>
            <p:cNvPr id="72" name="TextBox 18">
              <a:extLst>
                <a:ext uri="{FF2B5EF4-FFF2-40B4-BE49-F238E27FC236}">
                  <a16:creationId xmlns:a16="http://schemas.microsoft.com/office/drawing/2014/main" id="{0AC8F27D-55AC-822C-840A-7E43F02C6515}"/>
                </a:ext>
              </a:extLst>
            </p:cNvPr>
            <p:cNvSpPr txBox="1"/>
            <p:nvPr/>
          </p:nvSpPr>
          <p:spPr>
            <a:xfrm>
              <a:off x="4563817" y="6197166"/>
              <a:ext cx="1585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 panose="020B0502020104020203" pitchFamily="34" charset="0"/>
                  <a:ea typeface="Noto Sans" panose="020B0502040504020204" pitchFamily="34"/>
                  <a:cs typeface="+mn-cs"/>
                </a:rPr>
                <a:t>Support the market uptake</a:t>
              </a:r>
            </a:p>
          </p:txBody>
        </p:sp>
        <p:sp>
          <p:nvSpPr>
            <p:cNvPr id="79" name="Trapezoid 29">
              <a:extLst>
                <a:ext uri="{FF2B5EF4-FFF2-40B4-BE49-F238E27FC236}">
                  <a16:creationId xmlns:a16="http://schemas.microsoft.com/office/drawing/2014/main" id="{80725B1E-07EC-649B-C930-59D338FAA3F0}"/>
                </a:ext>
              </a:extLst>
            </p:cNvPr>
            <p:cNvSpPr/>
            <p:nvPr/>
          </p:nvSpPr>
          <p:spPr>
            <a:xfrm flipH="1">
              <a:off x="4206457" y="5171742"/>
              <a:ext cx="2299931" cy="878586"/>
            </a:xfrm>
            <a:prstGeom prst="trapezoid">
              <a:avLst>
                <a:gd name="adj" fmla="val 75906"/>
              </a:avLst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74282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80" name="Picture 47" descr="A white line drawing of a graph with a globe and arrow&#10;&#10;Description automatically generated">
              <a:extLst>
                <a:ext uri="{FF2B5EF4-FFF2-40B4-BE49-F238E27FC236}">
                  <a16:creationId xmlns:a16="http://schemas.microsoft.com/office/drawing/2014/main" id="{0B621FAA-EBEC-39E9-BC57-F3D2033B0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2856" y="5382741"/>
              <a:ext cx="505845" cy="505845"/>
            </a:xfrm>
            <a:prstGeom prst="rect">
              <a:avLst/>
            </a:prstGeom>
          </p:spPr>
        </p:pic>
      </p:grpSp>
      <p:pic>
        <p:nvPicPr>
          <p:cNvPr id="40" name="Picture Placeholder 8">
            <a:extLst>
              <a:ext uri="{FF2B5EF4-FFF2-40B4-BE49-F238E27FC236}">
                <a16:creationId xmlns:a16="http://schemas.microsoft.com/office/drawing/2014/main" id="{C99DF0B8-6E26-1058-F3A8-CB33C6C98BC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26" y="2583837"/>
            <a:ext cx="980438" cy="980438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378728B-60AE-DCE1-87FE-74238B9141CB}"/>
              </a:ext>
            </a:extLst>
          </p:cNvPr>
          <p:cNvGrpSpPr/>
          <p:nvPr/>
        </p:nvGrpSpPr>
        <p:grpSpPr>
          <a:xfrm>
            <a:off x="5816237" y="2748054"/>
            <a:ext cx="2366290" cy="2216077"/>
            <a:chOff x="2394560" y="3749424"/>
            <a:chExt cx="2366290" cy="2216077"/>
          </a:xfrm>
        </p:grpSpPr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BBF38AE3-3B93-2540-54C7-63A8A52C646E}"/>
                </a:ext>
              </a:extLst>
            </p:cNvPr>
            <p:cNvSpPr txBox="1"/>
            <p:nvPr/>
          </p:nvSpPr>
          <p:spPr>
            <a:xfrm>
              <a:off x="2394560" y="4789882"/>
              <a:ext cx="1405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 panose="020B0502020104020203" pitchFamily="34" charset="0"/>
                  <a:ea typeface="Noto Sans" panose="020B0502040504020204" pitchFamily="34"/>
                  <a:cs typeface="+mn-cs"/>
                </a:rPr>
                <a:t>Ensure sustainability</a:t>
              </a:r>
            </a:p>
          </p:txBody>
        </p:sp>
        <p:sp>
          <p:nvSpPr>
            <p:cNvPr id="77" name="Trapezoid 27">
              <a:extLst>
                <a:ext uri="{FF2B5EF4-FFF2-40B4-BE49-F238E27FC236}">
                  <a16:creationId xmlns:a16="http://schemas.microsoft.com/office/drawing/2014/main" id="{9AD9E731-A74B-E5A4-17DB-2FDBF78B47CB}"/>
                </a:ext>
              </a:extLst>
            </p:cNvPr>
            <p:cNvSpPr/>
            <p:nvPr/>
          </p:nvSpPr>
          <p:spPr>
            <a:xfrm rot="4375532">
              <a:off x="3203663" y="4408315"/>
              <a:ext cx="2216077" cy="898296"/>
            </a:xfrm>
            <a:prstGeom prst="trapezoid">
              <a:avLst>
                <a:gd name="adj" fmla="val 71698"/>
              </a:avLst>
            </a:prstGeom>
            <a:solidFill>
              <a:srgbClr val="B2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81" name="Picture 49" descr="A hand with a graph and arrow&#10;&#10;Description automatically generated">
              <a:extLst>
                <a:ext uri="{FF2B5EF4-FFF2-40B4-BE49-F238E27FC236}">
                  <a16:creationId xmlns:a16="http://schemas.microsoft.com/office/drawing/2014/main" id="{CE378865-EEA4-E34A-9AA0-B3B1D739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0104" y="4659540"/>
              <a:ext cx="505845" cy="5058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CB1F59-1AC3-2901-8E40-4ACDB2532499}"/>
              </a:ext>
            </a:extLst>
          </p:cNvPr>
          <p:cNvGrpSpPr/>
          <p:nvPr/>
        </p:nvGrpSpPr>
        <p:grpSpPr>
          <a:xfrm>
            <a:off x="8310369" y="1821595"/>
            <a:ext cx="3777495" cy="1275013"/>
            <a:chOff x="4888692" y="2822965"/>
            <a:chExt cx="3777495" cy="1275013"/>
          </a:xfrm>
        </p:grpSpPr>
        <p:sp>
          <p:nvSpPr>
            <p:cNvPr id="73" name="TextBox 21">
              <a:extLst>
                <a:ext uri="{FF2B5EF4-FFF2-40B4-BE49-F238E27FC236}">
                  <a16:creationId xmlns:a16="http://schemas.microsoft.com/office/drawing/2014/main" id="{8124BD2F-B238-76C4-597F-23EC6CCE31A2}"/>
                </a:ext>
              </a:extLst>
            </p:cNvPr>
            <p:cNvSpPr txBox="1"/>
            <p:nvPr/>
          </p:nvSpPr>
          <p:spPr>
            <a:xfrm>
              <a:off x="6344259" y="2822965"/>
              <a:ext cx="2321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 panose="020B0502020104020203" pitchFamily="34" charset="0"/>
                  <a:ea typeface="Noto Sans" panose="020B0502040504020204" pitchFamily="34"/>
                  <a:cs typeface="+mn-cs"/>
                </a:rPr>
                <a:t>Program EU-funded security research</a:t>
              </a:r>
            </a:p>
          </p:txBody>
        </p:sp>
        <p:sp>
          <p:nvSpPr>
            <p:cNvPr id="76" name="Trapezoid 26">
              <a:extLst>
                <a:ext uri="{FF2B5EF4-FFF2-40B4-BE49-F238E27FC236}">
                  <a16:creationId xmlns:a16="http://schemas.microsoft.com/office/drawing/2014/main" id="{C13391BB-6287-3022-C8C1-C543E3AA20B3}"/>
                </a:ext>
              </a:extLst>
            </p:cNvPr>
            <p:cNvSpPr/>
            <p:nvPr/>
          </p:nvSpPr>
          <p:spPr>
            <a:xfrm rot="12938651" flipH="1">
              <a:off x="4888692" y="3199682"/>
              <a:ext cx="2216078" cy="898296"/>
            </a:xfrm>
            <a:prstGeom prst="trapezoid">
              <a:avLst>
                <a:gd name="adj" fmla="val 71698"/>
              </a:avLst>
            </a:prstGeom>
            <a:solidFill>
              <a:srgbClr val="FF84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82" name="Picture 69" descr="A white outline of a magnifying glass and gears&#10;&#10;Description automatically generated">
              <a:extLst>
                <a:ext uri="{FF2B5EF4-FFF2-40B4-BE49-F238E27FC236}">
                  <a16:creationId xmlns:a16="http://schemas.microsoft.com/office/drawing/2014/main" id="{7FD33FF7-B216-A022-0715-FF146BBAD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1770" y="3401156"/>
              <a:ext cx="505845" cy="50584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0CC760-4458-153D-9EE6-D9633DF0174E}"/>
              </a:ext>
            </a:extLst>
          </p:cNvPr>
          <p:cNvGrpSpPr/>
          <p:nvPr/>
        </p:nvGrpSpPr>
        <p:grpSpPr>
          <a:xfrm>
            <a:off x="9374581" y="2750172"/>
            <a:ext cx="2575921" cy="2319172"/>
            <a:chOff x="5952904" y="3751542"/>
            <a:chExt cx="2575921" cy="2319172"/>
          </a:xfrm>
        </p:grpSpPr>
        <p:sp>
          <p:nvSpPr>
            <p:cNvPr id="74" name="TextBox 24">
              <a:extLst>
                <a:ext uri="{FF2B5EF4-FFF2-40B4-BE49-F238E27FC236}">
                  <a16:creationId xmlns:a16="http://schemas.microsoft.com/office/drawing/2014/main" id="{16CCE542-FA7A-D130-724E-03ACA07525EF}"/>
                </a:ext>
              </a:extLst>
            </p:cNvPr>
            <p:cNvSpPr txBox="1"/>
            <p:nvPr/>
          </p:nvSpPr>
          <p:spPr>
            <a:xfrm>
              <a:off x="6864713" y="5055051"/>
              <a:ext cx="1664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 algn="ctr">
                <a:defRPr sz="2000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  <a:ea typeface="Noto Sans" panose="020B0502040504020204" pitchFamily="34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 panose="020B0502020104020203" pitchFamily="34" charset="0"/>
                  <a:ea typeface="Noto Sans" panose="020B0502040504020204" pitchFamily="34"/>
                  <a:cs typeface="+mn-cs"/>
                </a:rPr>
                <a:t>Support technology development</a:t>
              </a:r>
            </a:p>
          </p:txBody>
        </p:sp>
        <p:sp>
          <p:nvSpPr>
            <p:cNvPr id="78" name="Trapezoid 28">
              <a:extLst>
                <a:ext uri="{FF2B5EF4-FFF2-40B4-BE49-F238E27FC236}">
                  <a16:creationId xmlns:a16="http://schemas.microsoft.com/office/drawing/2014/main" id="{929B82C4-4CD0-CB83-D2D8-83BFA1DC904B}"/>
                </a:ext>
              </a:extLst>
            </p:cNvPr>
            <p:cNvSpPr/>
            <p:nvPr/>
          </p:nvSpPr>
          <p:spPr>
            <a:xfrm rot="17224468" flipH="1">
              <a:off x="5294013" y="4410433"/>
              <a:ext cx="2216077" cy="898296"/>
            </a:xfrm>
            <a:prstGeom prst="trapezoid">
              <a:avLst>
                <a:gd name="adj" fmla="val 71698"/>
              </a:avLst>
            </a:prstGeom>
            <a:solidFill>
              <a:srgbClr val="FFB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74282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 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83" name="Picture 71" descr="A light bulb with a gear inside&#10;&#10;Description automatically generated">
              <a:extLst>
                <a:ext uri="{FF2B5EF4-FFF2-40B4-BE49-F238E27FC236}">
                  <a16:creationId xmlns:a16="http://schemas.microsoft.com/office/drawing/2014/main" id="{2D353CB2-0DA8-4452-1939-54B79062F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2797" y="4684462"/>
              <a:ext cx="505845" cy="50584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1E6C75-93AC-018C-ECB3-342A2D289589}"/>
              </a:ext>
            </a:extLst>
          </p:cNvPr>
          <p:cNvGrpSpPr/>
          <p:nvPr/>
        </p:nvGrpSpPr>
        <p:grpSpPr>
          <a:xfrm>
            <a:off x="5495519" y="1760061"/>
            <a:ext cx="3753403" cy="1336547"/>
            <a:chOff x="2073842" y="2761431"/>
            <a:chExt cx="3753403" cy="1336547"/>
          </a:xfrm>
        </p:grpSpPr>
        <p:sp>
          <p:nvSpPr>
            <p:cNvPr id="70" name="TextBox 12">
              <a:extLst>
                <a:ext uri="{FF2B5EF4-FFF2-40B4-BE49-F238E27FC236}">
                  <a16:creationId xmlns:a16="http://schemas.microsoft.com/office/drawing/2014/main" id="{DB4F26A2-5A89-A121-B0CA-792C005FA1FC}"/>
                </a:ext>
              </a:extLst>
            </p:cNvPr>
            <p:cNvSpPr txBox="1"/>
            <p:nvPr/>
          </p:nvSpPr>
          <p:spPr>
            <a:xfrm>
              <a:off x="2073842" y="2761431"/>
              <a:ext cx="2235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ill Sans MT" panose="020B0502020104020203" pitchFamily="34" charset="0"/>
                  <a:ea typeface="Noto Sans" panose="020B0502040504020204" pitchFamily="34"/>
                  <a:cs typeface="Noto Sans" panose="020B0502040504020204" pitchFamily="34"/>
                </a:rPr>
                <a:t>Manage the Network of networks</a:t>
              </a:r>
            </a:p>
          </p:txBody>
        </p:sp>
        <p:sp>
          <p:nvSpPr>
            <p:cNvPr id="75" name="Trapezoid 25">
              <a:extLst>
                <a:ext uri="{FF2B5EF4-FFF2-40B4-BE49-F238E27FC236}">
                  <a16:creationId xmlns:a16="http://schemas.microsoft.com/office/drawing/2014/main" id="{E54AB5AC-ACE0-E261-C6C2-21458B63EB66}"/>
                </a:ext>
              </a:extLst>
            </p:cNvPr>
            <p:cNvSpPr/>
            <p:nvPr/>
          </p:nvSpPr>
          <p:spPr>
            <a:xfrm rot="8661349">
              <a:off x="3611167" y="3199682"/>
              <a:ext cx="2216078" cy="898296"/>
            </a:xfrm>
            <a:prstGeom prst="trapezoid">
              <a:avLst>
                <a:gd name="adj" fmla="val 71698"/>
              </a:avLst>
            </a:prstGeom>
            <a:solidFill>
              <a:srgbClr val="E84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  <p:pic>
          <p:nvPicPr>
            <p:cNvPr id="84" name="Picture 73" descr="A white line drawing of a network&#10;&#10;Description automatically generated">
              <a:extLst>
                <a:ext uri="{FF2B5EF4-FFF2-40B4-BE49-F238E27FC236}">
                  <a16:creationId xmlns:a16="http://schemas.microsoft.com/office/drawing/2014/main" id="{418C4720-13A1-7A62-FB5D-5553DFC3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4618" y="3420295"/>
              <a:ext cx="505845" cy="505845"/>
            </a:xfrm>
            <a:prstGeom prst="rect">
              <a:avLst/>
            </a:prstGeom>
          </p:spPr>
        </p:pic>
      </p:grpSp>
      <p:sp>
        <p:nvSpPr>
          <p:cNvPr id="111" name="Title 1">
            <a:extLst>
              <a:ext uri="{FF2B5EF4-FFF2-40B4-BE49-F238E27FC236}">
                <a16:creationId xmlns:a16="http://schemas.microsoft.com/office/drawing/2014/main" id="{5FBD5484-3943-2FC2-C54E-D77C43BEB6FB}"/>
              </a:ext>
            </a:extLst>
          </p:cNvPr>
          <p:cNvSpPr txBox="1">
            <a:spLocks/>
          </p:cNvSpPr>
          <p:nvPr/>
        </p:nvSpPr>
        <p:spPr>
          <a:xfrm>
            <a:off x="1" y="-3308"/>
            <a:ext cx="11655705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en-GB" sz="2400" b="1" i="0" u="none" strike="noStrike" kern="1200" cap="none" spc="40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Disaster Resilience Knowledge Network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74282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2" name="Subtitle 2">
            <a:extLst>
              <a:ext uri="{FF2B5EF4-FFF2-40B4-BE49-F238E27FC236}">
                <a16:creationId xmlns:a16="http://schemas.microsoft.com/office/drawing/2014/main" id="{51FD9A80-CEC3-9528-3132-EC37580A4D96}"/>
              </a:ext>
            </a:extLst>
          </p:cNvPr>
          <p:cNvSpPr txBox="1">
            <a:spLocks/>
          </p:cNvSpPr>
          <p:nvPr/>
        </p:nvSpPr>
        <p:spPr>
          <a:xfrm>
            <a:off x="971483" y="602894"/>
            <a:ext cx="11220517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5508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>
                <a:tab pos="1882775" algn="l"/>
                <a:tab pos="2687638" algn="l"/>
              </a:tabLst>
              <a:defRPr/>
            </a:pPr>
            <a:r>
              <a:rPr kumimoji="0" lang="en-GB" sz="1800" b="0" i="1" u="none" strike="noStrike" kern="1200" cap="all" spc="20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promoting innovation, technology uptake and multi-stakeholder cooperation</a:t>
            </a:r>
          </a:p>
        </p:txBody>
      </p:sp>
    </p:spTree>
    <p:extLst>
      <p:ext uri="{BB962C8B-B14F-4D97-AF65-F5344CB8AC3E}">
        <p14:creationId xmlns:p14="http://schemas.microsoft.com/office/powerpoint/2010/main" val="2046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DAC9D-6CB9-16D4-9528-AE59A5387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2A8F1F9-4C1F-C031-5B9F-BF779DDBD742}"/>
              </a:ext>
            </a:extLst>
          </p:cNvPr>
          <p:cNvGrpSpPr/>
          <p:nvPr/>
        </p:nvGrpSpPr>
        <p:grpSpPr>
          <a:xfrm>
            <a:off x="321375" y="6461797"/>
            <a:ext cx="1935211" cy="339603"/>
            <a:chOff x="2027" y="6276046"/>
            <a:chExt cx="2558654" cy="422276"/>
          </a:xfrm>
        </p:grpSpPr>
        <p:pic>
          <p:nvPicPr>
            <p:cNvPr id="36" name="Picture 14">
              <a:extLst>
                <a:ext uri="{FF2B5EF4-FFF2-40B4-BE49-F238E27FC236}">
                  <a16:creationId xmlns:a16="http://schemas.microsoft.com/office/drawing/2014/main" id="{061C3DA4-926D-3B92-0539-B0B76D80D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6303456"/>
              <a:ext cx="552999" cy="368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33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0E7EF"/>
                    </a:outerShdw>
                  </a:effectLst>
                </a14:hiddenEffects>
              </a:ext>
            </a:extLst>
          </p:spPr>
        </p:pic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F20A478A-9F9B-C562-41AF-7521CCB2797C}"/>
                </a:ext>
              </a:extLst>
            </p:cNvPr>
            <p:cNvSpPr txBox="1">
              <a:spLocks/>
            </p:cNvSpPr>
            <p:nvPr/>
          </p:nvSpPr>
          <p:spPr>
            <a:xfrm>
              <a:off x="550207" y="6276046"/>
              <a:ext cx="2010474" cy="4222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Funded by the European Union</a:t>
              </a:r>
            </a:p>
          </p:txBody>
        </p:sp>
      </p:grpSp>
      <p:sp>
        <p:nvSpPr>
          <p:cNvPr id="86" name="Cube 85">
            <a:extLst>
              <a:ext uri="{FF2B5EF4-FFF2-40B4-BE49-F238E27FC236}">
                <a16:creationId xmlns:a16="http://schemas.microsoft.com/office/drawing/2014/main" id="{EB990788-D677-6C43-612E-99387084037C}"/>
              </a:ext>
            </a:extLst>
          </p:cNvPr>
          <p:cNvSpPr/>
          <p:nvPr/>
        </p:nvSpPr>
        <p:spPr>
          <a:xfrm>
            <a:off x="1228135" y="4999298"/>
            <a:ext cx="2292147" cy="909744"/>
          </a:xfrm>
          <a:prstGeom prst="cube">
            <a:avLst>
              <a:gd name="adj" fmla="val 74305"/>
            </a:avLst>
          </a:prstGeom>
          <a:solidFill>
            <a:srgbClr val="074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36B98BD3-FFE4-DAB4-E4CD-3129AC0D6E74}"/>
              </a:ext>
            </a:extLst>
          </p:cNvPr>
          <p:cNvSpPr/>
          <p:nvPr/>
        </p:nvSpPr>
        <p:spPr>
          <a:xfrm>
            <a:off x="1229078" y="4447823"/>
            <a:ext cx="2292147" cy="909744"/>
          </a:xfrm>
          <a:prstGeom prst="cube">
            <a:avLst>
              <a:gd name="adj" fmla="val 74305"/>
            </a:avLst>
          </a:prstGeom>
          <a:solidFill>
            <a:srgbClr val="3D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2D164433-5B98-2888-0D5E-4BFF7D2F026B}"/>
              </a:ext>
            </a:extLst>
          </p:cNvPr>
          <p:cNvSpPr/>
          <p:nvPr/>
        </p:nvSpPr>
        <p:spPr>
          <a:xfrm>
            <a:off x="1229078" y="3947211"/>
            <a:ext cx="2292147" cy="909744"/>
          </a:xfrm>
          <a:prstGeom prst="cube">
            <a:avLst>
              <a:gd name="adj" fmla="val 74305"/>
            </a:avLst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B75A94B1-8B0F-F813-5A46-31134DEEB6A0}"/>
              </a:ext>
            </a:extLst>
          </p:cNvPr>
          <p:cNvSpPr/>
          <p:nvPr/>
        </p:nvSpPr>
        <p:spPr>
          <a:xfrm>
            <a:off x="1229078" y="3393335"/>
            <a:ext cx="2292147" cy="909744"/>
          </a:xfrm>
          <a:prstGeom prst="cube">
            <a:avLst>
              <a:gd name="adj" fmla="val 74305"/>
            </a:avLst>
          </a:prstGeom>
          <a:solidFill>
            <a:srgbClr val="FF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549D6526-A102-B742-9A28-C4774E74581F}"/>
              </a:ext>
            </a:extLst>
          </p:cNvPr>
          <p:cNvSpPr/>
          <p:nvPr/>
        </p:nvSpPr>
        <p:spPr>
          <a:xfrm>
            <a:off x="1229078" y="2862536"/>
            <a:ext cx="2292147" cy="909744"/>
          </a:xfrm>
          <a:prstGeom prst="cube">
            <a:avLst>
              <a:gd name="adj" fmla="val 74305"/>
            </a:avLst>
          </a:prstGeom>
          <a:solidFill>
            <a:srgbClr val="FF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CB902790-6229-08E6-531D-ECD665092521}"/>
              </a:ext>
            </a:extLst>
          </p:cNvPr>
          <p:cNvSpPr/>
          <p:nvPr/>
        </p:nvSpPr>
        <p:spPr>
          <a:xfrm>
            <a:off x="1228135" y="2339207"/>
            <a:ext cx="2292147" cy="909744"/>
          </a:xfrm>
          <a:prstGeom prst="cube">
            <a:avLst>
              <a:gd name="adj" fmla="val 74305"/>
            </a:avLst>
          </a:prstGeom>
          <a:solidFill>
            <a:srgbClr val="E84C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C80616E0-47D1-D7C5-1EF4-C69F6BB5837E}"/>
              </a:ext>
            </a:extLst>
          </p:cNvPr>
          <p:cNvSpPr/>
          <p:nvPr/>
        </p:nvSpPr>
        <p:spPr>
          <a:xfrm>
            <a:off x="1213381" y="1815878"/>
            <a:ext cx="2292147" cy="909744"/>
          </a:xfrm>
          <a:prstGeom prst="cube">
            <a:avLst>
              <a:gd name="adj" fmla="val 74305"/>
            </a:avLst>
          </a:prstGeom>
          <a:solidFill>
            <a:srgbClr val="B22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72492E-26EE-ADDF-7F4A-DFF5533715B7}"/>
              </a:ext>
            </a:extLst>
          </p:cNvPr>
          <p:cNvSpPr txBox="1"/>
          <p:nvPr/>
        </p:nvSpPr>
        <p:spPr>
          <a:xfrm>
            <a:off x="3695626" y="1873282"/>
            <a:ext cx="7019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F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 and tools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F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 analysis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F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F1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assessment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8F1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6DE008-1BE8-55AF-08A2-17FE3152FFE0}"/>
              </a:ext>
            </a:extLst>
          </p:cNvPr>
          <p:cNvSpPr txBox="1"/>
          <p:nvPr/>
        </p:nvSpPr>
        <p:spPr>
          <a:xfrm>
            <a:off x="3695627" y="2406683"/>
            <a:ext cx="70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3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B3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outcome evaluation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B3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E59B407-4DA7-3D4A-6128-694A1A7C0878}"/>
              </a:ext>
            </a:extLst>
          </p:cNvPr>
          <p:cNvSpPr txBox="1"/>
          <p:nvPr/>
        </p:nvSpPr>
        <p:spPr>
          <a:xfrm>
            <a:off x="3695626" y="2980393"/>
            <a:ext cx="7158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D6A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6A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linking innovation to responder needs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D6A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5EB8214-D1A7-8977-E61A-508CF7BEFA59}"/>
              </a:ext>
            </a:extLst>
          </p:cNvPr>
          <p:cNvSpPr txBox="1"/>
          <p:nvPr/>
        </p:nvSpPr>
        <p:spPr>
          <a:xfrm>
            <a:off x="3695626" y="3451338"/>
            <a:ext cx="7247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D9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 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D98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priority recommendations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CD9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6F9BA3-A2EA-D2FE-83FA-1908FBE9DF13}"/>
              </a:ext>
            </a:extLst>
          </p:cNvPr>
          <p:cNvSpPr txBox="1"/>
          <p:nvPr/>
        </p:nvSpPr>
        <p:spPr>
          <a:xfrm>
            <a:off x="3695626" y="3969270"/>
            <a:ext cx="70687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4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4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CMINE-based platform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A47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0DC56BF-4001-B7D3-AA65-8D812463A147}"/>
              </a:ext>
            </a:extLst>
          </p:cNvPr>
          <p:cNvSpPr txBox="1"/>
          <p:nvPr/>
        </p:nvSpPr>
        <p:spPr>
          <a:xfrm>
            <a:off x="3695626" y="4553820"/>
            <a:ext cx="709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56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practitioner involvement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156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disaster resilience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31567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9B20FD-E6B0-7A5A-548F-D378F891021D}"/>
              </a:ext>
            </a:extLst>
          </p:cNvPr>
          <p:cNvSpPr txBox="1"/>
          <p:nvPr/>
        </p:nvSpPr>
        <p:spPr>
          <a:xfrm>
            <a:off x="3695626" y="5040423"/>
            <a:ext cx="6599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37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with CTIF, FEU and responder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37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37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enhance innovation development and uptake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E009628-0084-7C51-8695-8024CB6FA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5564"/>
            <a:ext cx="12192000" cy="5191190"/>
          </a:xfrm>
          <a:prstGeom prst="rect">
            <a:avLst/>
          </a:prstGeom>
        </p:spPr>
      </p:pic>
      <p:sp>
        <p:nvSpPr>
          <p:cNvPr id="91" name="Title 1">
            <a:extLst>
              <a:ext uri="{FF2B5EF4-FFF2-40B4-BE49-F238E27FC236}">
                <a16:creationId xmlns:a16="http://schemas.microsoft.com/office/drawing/2014/main" id="{20CC0B7D-AD7E-72F8-1B49-2FF46701E37E}"/>
              </a:ext>
            </a:extLst>
          </p:cNvPr>
          <p:cNvSpPr txBox="1">
            <a:spLocks/>
          </p:cNvSpPr>
          <p:nvPr/>
        </p:nvSpPr>
        <p:spPr>
          <a:xfrm>
            <a:off x="1" y="-3308"/>
            <a:ext cx="11655705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en-GB" sz="2400" b="1" i="0" u="none" strike="noStrike" kern="1200" cap="none" spc="40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Disaster Resilience Knowledge Network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74282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FFDC8933-C74F-CCC3-F448-EB73E95899DA}"/>
              </a:ext>
            </a:extLst>
          </p:cNvPr>
          <p:cNvSpPr txBox="1">
            <a:spLocks/>
          </p:cNvSpPr>
          <p:nvPr/>
        </p:nvSpPr>
        <p:spPr>
          <a:xfrm>
            <a:off x="971483" y="602894"/>
            <a:ext cx="11220517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5508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>
                <a:tab pos="1882775" algn="l"/>
                <a:tab pos="2687638" algn="l"/>
              </a:tabLst>
              <a:defRPr/>
            </a:pPr>
            <a:r>
              <a:rPr kumimoji="0" lang="en-GB" sz="1800" b="0" i="1" u="none" strike="noStrike" kern="1200" cap="all" spc="20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promoting innovation, technology uptake and multi-stakeholder cooperation</a:t>
            </a:r>
          </a:p>
        </p:txBody>
      </p:sp>
    </p:spTree>
    <p:extLst>
      <p:ext uri="{BB962C8B-B14F-4D97-AF65-F5344CB8AC3E}">
        <p14:creationId xmlns:p14="http://schemas.microsoft.com/office/powerpoint/2010/main" val="202479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B3541B-AD8E-281D-F9DA-4EDBEEAA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6509E-ECBE-6521-32D9-F8AE4D3A4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5" r="4262"/>
          <a:stretch/>
        </p:blipFill>
        <p:spPr>
          <a:xfrm>
            <a:off x="0" y="0"/>
            <a:ext cx="12192000" cy="638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783F3-8EDF-1DE5-485B-80FDB0A8A0B2}"/>
              </a:ext>
            </a:extLst>
          </p:cNvPr>
          <p:cNvSpPr txBox="1"/>
          <p:nvPr/>
        </p:nvSpPr>
        <p:spPr>
          <a:xfrm>
            <a:off x="982345" y="457200"/>
            <a:ext cx="80899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</a:rPr>
              <a:t>DIREKTION Assessment </a:t>
            </a:r>
            <a:r>
              <a:rPr lang="nl-NL" sz="6600" dirty="0" err="1">
                <a:solidFill>
                  <a:schemeClr val="bg1"/>
                </a:solidFill>
              </a:rPr>
              <a:t>and</a:t>
            </a:r>
            <a:r>
              <a:rPr lang="nl-NL" sz="6600" dirty="0">
                <a:solidFill>
                  <a:schemeClr val="bg1"/>
                </a:solidFill>
              </a:rPr>
              <a:t> Screening Framework (DASF)</a:t>
            </a:r>
          </a:p>
          <a:p>
            <a:pPr algn="ctr"/>
            <a:r>
              <a:rPr lang="nl-NL" sz="6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https://www.direktion-network.org/dasf</a:t>
            </a:r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6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94BE5-5276-9A20-B4FF-866834356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085" y="286604"/>
            <a:ext cx="2886075" cy="37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0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2A38CD7-DB7B-28DC-C5E0-55C11DA6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03004"/>
          </a:xfrm>
        </p:spPr>
        <p:txBody>
          <a:bodyPr>
            <a:noAutofit/>
          </a:bodyPr>
          <a:lstStyle/>
          <a:p>
            <a:r>
              <a:rPr lang="en-GB" sz="3600" dirty="0"/>
              <a:t>Objectives of the DIREKTION Assessment and Screening Framework (DASF)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B9092-EF8E-567B-EFCE-DC8BAB1E7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" r="13524"/>
          <a:stretch/>
        </p:blipFill>
        <p:spPr>
          <a:xfrm>
            <a:off x="4881900" y="1364967"/>
            <a:ext cx="6788775" cy="348036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2B3DFC2-6218-0CF6-BFE8-703456DA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424" y="2352675"/>
            <a:ext cx="4317375" cy="3028950"/>
          </a:xfrm>
          <a:ln>
            <a:solidFill>
              <a:srgbClr val="FFBC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600" dirty="0"/>
              <a:t>The DASF framework is designed to offer a step-by-step method to: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 Identify and address Capability Gaps and Improvement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 Implement Systematic Screening and Assessment of Technologies and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 Set-up a roadmap</a:t>
            </a:r>
          </a:p>
        </p:txBody>
      </p:sp>
    </p:spTree>
    <p:extLst>
      <p:ext uri="{BB962C8B-B14F-4D97-AF65-F5344CB8AC3E}">
        <p14:creationId xmlns:p14="http://schemas.microsoft.com/office/powerpoint/2010/main" val="48949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18D8FCF-BEB3-8F6A-415F-DFEC9DD83236}"/>
              </a:ext>
            </a:extLst>
          </p:cNvPr>
          <p:cNvSpPr txBox="1"/>
          <p:nvPr/>
        </p:nvSpPr>
        <p:spPr>
          <a:xfrm rot="5400000">
            <a:off x="907868" y="4256706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91E293-AC0B-8A21-749B-B880F13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DASF Toolset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37BAFF-8011-BD13-3873-8B50D8E0F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3885"/>
          <a:stretch/>
        </p:blipFill>
        <p:spPr bwMode="auto">
          <a:xfrm>
            <a:off x="5759774" y="1905847"/>
            <a:ext cx="5957087" cy="43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B3DFDC-063E-512C-4E06-A7DCC90F8FB4}"/>
              </a:ext>
            </a:extLst>
          </p:cNvPr>
          <p:cNvSpPr txBox="1"/>
          <p:nvPr/>
        </p:nvSpPr>
        <p:spPr>
          <a:xfrm>
            <a:off x="1185454" y="1259516"/>
            <a:ext cx="988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DASF toolset consists of core tools designed to simplify and systematize the assessment and screening process for disaster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3CF50-8B22-78FB-9A93-61175D49B2D2}"/>
              </a:ext>
            </a:extLst>
          </p:cNvPr>
          <p:cNvSpPr/>
          <p:nvPr/>
        </p:nvSpPr>
        <p:spPr>
          <a:xfrm>
            <a:off x="1097279" y="2061767"/>
            <a:ext cx="4454434" cy="1655845"/>
          </a:xfrm>
          <a:prstGeom prst="rect">
            <a:avLst/>
          </a:prstGeom>
          <a:solidFill>
            <a:srgbClr val="E48312"/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Capability Needs and Gaps Assessment Tool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7428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user-friendly tool that allows disaster management agencies to assess their current capabilities against standardized benchmarks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49629-D32C-1DB1-5216-9FE36E272ED5}"/>
              </a:ext>
            </a:extLst>
          </p:cNvPr>
          <p:cNvSpPr/>
          <p:nvPr/>
        </p:nvSpPr>
        <p:spPr>
          <a:xfrm>
            <a:off x="1097279" y="4394904"/>
            <a:ext cx="4454434" cy="1655845"/>
          </a:xfrm>
          <a:prstGeom prst="rect">
            <a:avLst/>
          </a:prstGeom>
          <a:solidFill>
            <a:srgbClr val="E48312"/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Assessment Tool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7428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tool evaluates the maturity, feasibility, and potential impact of solutions. It is based on established criteria such as TRLs and operational feasibility. </a:t>
            </a:r>
          </a:p>
        </p:txBody>
      </p:sp>
    </p:spTree>
    <p:extLst>
      <p:ext uri="{BB962C8B-B14F-4D97-AF65-F5344CB8AC3E}">
        <p14:creationId xmlns:p14="http://schemas.microsoft.com/office/powerpoint/2010/main" val="149770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E43B4C-1663-B68C-D823-12DE99B1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Framework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1EFB3-14D4-E126-0FF6-FE429164A674}"/>
              </a:ext>
            </a:extLst>
          </p:cNvPr>
          <p:cNvSpPr txBox="1"/>
          <p:nvPr/>
        </p:nvSpPr>
        <p:spPr>
          <a:xfrm>
            <a:off x="1036320" y="1189608"/>
            <a:ext cx="994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DASF is a comprehensive tool that uses a step-by-step methodology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98972-D707-4834-86D9-45E311B403D2}"/>
              </a:ext>
            </a:extLst>
          </p:cNvPr>
          <p:cNvSpPr/>
          <p:nvPr/>
        </p:nvSpPr>
        <p:spPr>
          <a:xfrm>
            <a:off x="1097280" y="1528162"/>
            <a:ext cx="48960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 – Initiation and Preparation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7428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74483"/>
                </a:solidFill>
                <a:latin typeface="madefor-text"/>
              </a:rPr>
              <a:t>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takeholders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 are brought together to define the scope of the disaster management assessment.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074483"/>
                </a:solidFill>
                <a:latin typeface="madefor-text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dentifying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 the relevant disaster types, such as natural hazards or man-made risks.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4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95D34-1B79-A05E-AF40-FF2EC21D84BA}"/>
              </a:ext>
            </a:extLst>
          </p:cNvPr>
          <p:cNvSpPr/>
          <p:nvPr/>
        </p:nvSpPr>
        <p:spPr>
          <a:xfrm>
            <a:off x="6096000" y="1528886"/>
            <a:ext cx="4896000" cy="2307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 – Needs and Gaps Assessment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744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74483"/>
                </a:solidFill>
                <a:latin typeface="Calibri" panose="020F0502020204030204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dentifying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capability gaps that hinder effective disaster response. 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74483"/>
                </a:solidFill>
                <a:latin typeface="Calibri" panose="020F0502020204030204"/>
              </a:rPr>
              <a:t>Using the tool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 current capabilities and compare them against pre-defined disaster management standards.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744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E7DF44-1159-6AEB-FE22-8AB96256BECD}"/>
              </a:ext>
            </a:extLst>
          </p:cNvPr>
          <p:cNvSpPr/>
          <p:nvPr/>
        </p:nvSpPr>
        <p:spPr>
          <a:xfrm>
            <a:off x="1097280" y="3935844"/>
            <a:ext cx="48960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742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 – Solution Assessment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noProof="0" dirty="0">
              <a:solidFill>
                <a:srgbClr val="074483"/>
              </a:solidFill>
              <a:latin typeface="madefor-text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dentified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 gaps are addressed by evaluating potential technological and operational solutions. 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74483"/>
                </a:solidFill>
                <a:latin typeface="madefor-text"/>
              </a:rPr>
              <a:t>Using the tool assess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4483"/>
                </a:solidFill>
                <a:effectLst/>
                <a:uLnTx/>
                <a:uFillTx/>
                <a:latin typeface="madefor-text"/>
                <a:ea typeface="+mn-ea"/>
                <a:cs typeface="+mn-cs"/>
              </a:rPr>
              <a:t>aspects such as the technology readiness level (TRL), feasibility, and potential impact of the solutions.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1AFAB-3305-5B30-9350-082C1F2D9820}"/>
              </a:ext>
            </a:extLst>
          </p:cNvPr>
          <p:cNvSpPr/>
          <p:nvPr/>
        </p:nvSpPr>
        <p:spPr>
          <a:xfrm>
            <a:off x="6086325" y="3928338"/>
            <a:ext cx="489600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74483"/>
              </a:solidFill>
            </a:endParaRPr>
          </a:p>
          <a:p>
            <a:pPr algn="ctr"/>
            <a:r>
              <a:rPr lang="en-GB" sz="1600" b="1" dirty="0">
                <a:solidFill>
                  <a:srgbClr val="074483"/>
                </a:solidFill>
              </a:rPr>
              <a:t>#4 – </a:t>
            </a:r>
            <a:r>
              <a:rPr lang="en-GB" sz="1600" b="1" dirty="0" err="1">
                <a:solidFill>
                  <a:srgbClr val="074483"/>
                </a:solidFill>
              </a:rPr>
              <a:t>Roadmapping</a:t>
            </a:r>
            <a:endParaRPr lang="en-GB" sz="1600" b="1" dirty="0">
              <a:solidFill>
                <a:srgbClr val="074483"/>
              </a:solidFill>
            </a:endParaRPr>
          </a:p>
          <a:p>
            <a:pPr algn="ctr"/>
            <a:endParaRPr lang="en-GB" sz="1600" b="1" dirty="0">
              <a:solidFill>
                <a:srgbClr val="0744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74483"/>
                </a:solidFill>
                <a:effectLst/>
              </a:rPr>
              <a:t>Connecting assessment results to long-term planning and policy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74483"/>
                </a:solidFill>
              </a:rPr>
              <a:t>Supporting EU </a:t>
            </a:r>
            <a:r>
              <a:rPr lang="en-US" sz="1400" b="0" i="0" dirty="0">
                <a:solidFill>
                  <a:srgbClr val="074483"/>
                </a:solidFill>
                <a:effectLst/>
              </a:rPr>
              <a:t>institutions in aligning future research and funding programs with critical disaster resilience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74483"/>
                </a:solidFill>
              </a:rPr>
              <a:t>E</a:t>
            </a:r>
            <a:r>
              <a:rPr lang="en-US" sz="1400" b="0" i="0" dirty="0">
                <a:solidFill>
                  <a:srgbClr val="074483"/>
                </a:solidFill>
                <a:effectLst/>
              </a:rPr>
              <a:t>nsuring solutions are identified, scaled and sustained across various disaster contexts and regions.</a:t>
            </a:r>
            <a:endParaRPr lang="en-GB" sz="1400" b="1" dirty="0">
              <a:solidFill>
                <a:srgbClr val="07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A2EC7-58E3-E7E4-DC46-1ADEB1DA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5940"/>
            <a:ext cx="5439998" cy="4413154"/>
          </a:xfrm>
        </p:spPr>
        <p:txBody>
          <a:bodyPr>
            <a:normAutofit/>
          </a:bodyPr>
          <a:lstStyle/>
          <a:p>
            <a:r>
              <a:rPr lang="en-US" b="1" dirty="0"/>
              <a:t>DASF Application in DIREKTION Project Key Findings: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TRL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Suppliers are unfamiliar; more guidance is needed.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Adaptability and User-Friendliness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Solutions should involve end-users in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Seamless Integration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Important for adoption.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Legal and Ethical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Crucial for future solutions, especially with AI and data analytics.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ED7935-8148-6E17-410E-50C1E6BF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the DASF and Next Steps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B852817-449E-CEE8-0FFB-CBDA52F3ECA5}"/>
              </a:ext>
            </a:extLst>
          </p:cNvPr>
          <p:cNvSpPr txBox="1">
            <a:spLocks/>
          </p:cNvSpPr>
          <p:nvPr/>
        </p:nvSpPr>
        <p:spPr>
          <a:xfrm>
            <a:off x="6646460" y="1452127"/>
            <a:ext cx="4448260" cy="44131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74483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Final version reported by 2026</a:t>
            </a:r>
          </a:p>
          <a:p>
            <a:pPr marL="0" indent="0">
              <a:buNone/>
            </a:pPr>
            <a:r>
              <a:rPr lang="en-US" dirty="0"/>
              <a:t>Post-project potential applications: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Other DRS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DG HOME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Member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End-user umbrella 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BA2BE-A501-9E54-A021-7777BD690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7" y="1311056"/>
            <a:ext cx="11363958" cy="49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Retrospect">
  <a:themeElements>
    <a:clrScheme name="Custom 1">
      <a:dk1>
        <a:srgbClr val="074282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Custom 1">
      <a:dk1>
        <a:srgbClr val="074282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9E8F73D9F274198543069353606B9" ma:contentTypeVersion="15" ma:contentTypeDescription="Crée un document." ma:contentTypeScope="" ma:versionID="0270f50136433f786a77ef02021c94e4">
  <xsd:schema xmlns:xsd="http://www.w3.org/2001/XMLSchema" xmlns:xs="http://www.w3.org/2001/XMLSchema" xmlns:p="http://schemas.microsoft.com/office/2006/metadata/properties" xmlns:ns2="1088991e-abdc-49b7-a748-44f37ef05beb" xmlns:ns3="6496970f-e333-46eb-9e71-d375dc773992" targetNamespace="http://schemas.microsoft.com/office/2006/metadata/properties" ma:root="true" ma:fieldsID="e9c1af41c56b435a701546a7c57442a7" ns2:_="" ns3:_="">
    <xsd:import namespace="1088991e-abdc-49b7-a748-44f37ef05beb"/>
    <xsd:import namespace="6496970f-e333-46eb-9e71-d375dc7739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8991e-abdc-49b7-a748-44f37ef05b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77efdbb-49f8-4b9b-98e6-8743a1c63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6970f-e333-46eb-9e71-d375dc773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317992e-911e-4c89-83a3-a436eb221e87}" ma:internalName="TaxCatchAll" ma:showField="CatchAllData" ma:web="6496970f-e333-46eb-9e71-d375dc7739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96970f-e333-46eb-9e71-d375dc773992" xsi:nil="true"/>
    <lcf76f155ced4ddcb4097134ff3c332f xmlns="1088991e-abdc-49b7-a748-44f37ef05b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093AE3-85D9-40E8-9B40-B4E6055EA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8991e-abdc-49b7-a748-44f37ef05beb"/>
    <ds:schemaRef ds:uri="6496970f-e333-46eb-9e71-d375dc7739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E93E7-49AE-4239-A5B7-90F9548CCF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D328EA-D6A0-4DB0-88AE-C323361A413C}">
  <ds:schemaRefs>
    <ds:schemaRef ds:uri="http://schemas.microsoft.com/office/2006/metadata/properties"/>
    <ds:schemaRef ds:uri="http://schemas.microsoft.com/office/infopath/2007/PartnerControls"/>
    <ds:schemaRef ds:uri="8be7bd41-0215-44f1-b327-63f61e359bdd"/>
    <ds:schemaRef ds:uri="efebc1da-498c-4420-80f6-fcc345bdef8b"/>
    <ds:schemaRef ds:uri="6496970f-e333-46eb-9e71-d375dc773992"/>
    <ds:schemaRef ds:uri="1088991e-abdc-49b7-a748-44f37ef05b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3893</TotalTime>
  <Words>694</Words>
  <Application>Microsoft Office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Gill Sans MT</vt:lpstr>
      <vt:lpstr>madefor-text</vt:lpstr>
      <vt:lpstr>Times New Roman</vt:lpstr>
      <vt:lpstr>Retrospect</vt:lpstr>
      <vt:lpstr>1_Retrospect</vt:lpstr>
      <vt:lpstr>The DIREKTION Project and the DIREKTION Assessment and Screening Framework (DASF)</vt:lpstr>
      <vt:lpstr>Disaster Resilience Knowledge Network promoting innovation, technology uptake and multi-stakeholder cooperation</vt:lpstr>
      <vt:lpstr>PowerPoint Presentation</vt:lpstr>
      <vt:lpstr>PowerPoint Presentation</vt:lpstr>
      <vt:lpstr>PowerPoint Presentation</vt:lpstr>
      <vt:lpstr>Objectives of the DIREKTION Assessment and Screening Framework (DASF)</vt:lpstr>
      <vt:lpstr>The DASF Toolset</vt:lpstr>
      <vt:lpstr>How the Framework Works</vt:lpstr>
      <vt:lpstr>Using the DASF and Next Steps</vt:lpstr>
      <vt:lpstr>Visit our website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Resilience Knowledge Network promoting innovation, technology uptake and multi-stakeholder cooperation</dc:title>
  <dc:creator>Bastien Caillard</dc:creator>
  <cp:lastModifiedBy>Vos, L.S. (Louise)</cp:lastModifiedBy>
  <cp:revision>29</cp:revision>
  <dcterms:created xsi:type="dcterms:W3CDTF">2022-12-05T08:35:39Z</dcterms:created>
  <dcterms:modified xsi:type="dcterms:W3CDTF">2025-01-17T10:20:29Z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0x0101002A39E8F73D9F274198543069353606B9</vt:lpwstr>
  </property>
  <property fmtid="{D5CDD505-2E9C-101B-9397-08002B2CF9AE}" pid="3" name="MediaServiceImageTags">
    <vt:lpwstr/>
  </property>
</Properties>
</file>