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1"/>
  </p:notesMasterIdLst>
  <p:sldIdLst>
    <p:sldId id="257" r:id="rId5"/>
    <p:sldId id="285" r:id="rId6"/>
    <p:sldId id="325" r:id="rId7"/>
    <p:sldId id="269" r:id="rId8"/>
    <p:sldId id="315" r:id="rId9"/>
    <p:sldId id="333" r:id="rId10"/>
    <p:sldId id="335" r:id="rId11"/>
    <p:sldId id="334" r:id="rId12"/>
    <p:sldId id="332" r:id="rId13"/>
    <p:sldId id="330" r:id="rId14"/>
    <p:sldId id="329" r:id="rId15"/>
    <p:sldId id="336" r:id="rId16"/>
    <p:sldId id="326" r:id="rId17"/>
    <p:sldId id="327" r:id="rId18"/>
    <p:sldId id="328" r:id="rId19"/>
    <p:sldId id="273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Nunito Sans" panose="020B0604020202020204" charset="0"/>
      <p:regular r:id="rId26"/>
      <p:bold r:id="rId27"/>
      <p:italic r:id="rId28"/>
      <p:boldItalic r:id="rId29"/>
    </p:embeddedFont>
    <p:embeddedFont>
      <p:font typeface="TT Norms Bold" panose="020B0604020202020204" charset="0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B1A6FE5-F965-4B95-860C-73DD9FEE0827}">
          <p14:sldIdLst>
            <p14:sldId id="257"/>
            <p14:sldId id="285"/>
            <p14:sldId id="325"/>
          </p14:sldIdLst>
        </p14:section>
        <p14:section name="Introduction" id="{24434C5F-8AF9-4952-AC74-4AF3F13DF721}">
          <p14:sldIdLst>
            <p14:sldId id="269"/>
            <p14:sldId id="315"/>
          </p14:sldIdLst>
        </p14:section>
        <p14:section name="Unmanned aerial systems" id="{5C09E24C-4019-4E97-ADA9-4F01AF576908}">
          <p14:sldIdLst>
            <p14:sldId id="333"/>
          </p14:sldIdLst>
        </p14:section>
        <p14:section name="VitalAI" id="{760B82DE-16A0-4E14-B982-3C76FBC627E4}">
          <p14:sldIdLst>
            <p14:sldId id="335"/>
          </p14:sldIdLst>
        </p14:section>
        <p14:section name="SmartPro" id="{28307EE5-3B3F-4DCB-81E3-3A4A7D189054}">
          <p14:sldIdLst>
            <p14:sldId id="334"/>
          </p14:sldIdLst>
        </p14:section>
        <p14:section name="TSS" id="{CDDAE9FF-DD9E-4332-889A-E251169B6881}">
          <p14:sldIdLst>
            <p14:sldId id="332"/>
          </p14:sldIdLst>
        </p14:section>
        <p14:section name="EUNOMIA" id="{AAF663EC-8DD9-467E-9805-ABA2162C74CD}">
          <p14:sldIdLst>
            <p14:sldId id="330"/>
          </p14:sldIdLst>
        </p14:section>
        <p14:section name="Emergency Department Resource Allocation (EDRA)" id="{B760EA50-DCF6-49B3-B83F-7473A5AE5A0E}">
          <p14:sldIdLst>
            <p14:sldId id="329"/>
          </p14:sldIdLst>
        </p14:section>
        <p14:section name="Risk Estimation module" id="{F67F5C96-FE04-429F-A024-88CD5EE2B526}">
          <p14:sldIdLst>
            <p14:sldId id="336"/>
          </p14:sldIdLst>
        </p14:section>
        <p14:section name="NIT-MR AI and Predictive Analytics" id="{103DF127-4C16-421B-98F6-20B13DE0AC33}">
          <p14:sldIdLst>
            <p14:sldId id="326"/>
          </p14:sldIdLst>
        </p14:section>
        <p14:section name="Challenges and Limitations" id="{002E7DCD-9870-4C21-A6AA-73A3946BC97F}">
          <p14:sldIdLst>
            <p14:sldId id="327"/>
          </p14:sldIdLst>
        </p14:section>
        <p14:section name="Future Work" id="{70BC0CFA-3A4F-4CC2-B665-D9E496357B81}">
          <p14:sldIdLst>
            <p14:sldId id="328"/>
            <p14:sldId id="273"/>
          </p14:sldIdLst>
        </p14:section>
        <p14:section name="Thermographic Scanning System" id="{320C6DB5-6AAB-4E33-8EED-946EEB343DF9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F8F9"/>
    <a:srgbClr val="042122"/>
    <a:srgbClr val="101F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6E9909-B283-CA68-7005-7E45F7FD8E30}" v="702" dt="2025-01-13T20:33:04.402"/>
  </p1510:revLst>
</p1510:revInfo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17" autoAdjust="0"/>
    <p:restoredTop sz="78436" autoAdjust="0"/>
  </p:normalViewPr>
  <p:slideViewPr>
    <p:cSldViewPr snapToGrid="0">
      <p:cViewPr>
        <p:scale>
          <a:sx n="130" d="100"/>
          <a:sy n="130" d="100"/>
        </p:scale>
        <p:origin x="77" y="-18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e Kolionis" userId="S::g.kolionis_exus.co.uk#ext#@iccsgr.onmicrosoft.com::dbf53339-a752-4786-9c7c-394ac7417008" providerId="AD" clId="Web-{586E9909-B283-CA68-7005-7E45F7FD8E30}"/>
    <pc:docChg chg="addSld modSld addSection modSection">
      <pc:chgData name="George Kolionis" userId="S::g.kolionis_exus.co.uk#ext#@iccsgr.onmicrosoft.com::dbf53339-a752-4786-9c7c-394ac7417008" providerId="AD" clId="Web-{586E9909-B283-CA68-7005-7E45F7FD8E30}" dt="2025-01-13T20:33:04.402" v="703" actId="20577"/>
      <pc:docMkLst>
        <pc:docMk/>
      </pc:docMkLst>
      <pc:sldChg chg="modSp add replId">
        <pc:chgData name="George Kolionis" userId="S::g.kolionis_exus.co.uk#ext#@iccsgr.onmicrosoft.com::dbf53339-a752-4786-9c7c-394ac7417008" providerId="AD" clId="Web-{586E9909-B283-CA68-7005-7E45F7FD8E30}" dt="2025-01-13T20:33:04.402" v="703" actId="20577"/>
        <pc:sldMkLst>
          <pc:docMk/>
          <pc:sldMk cId="3065962656" sldId="336"/>
        </pc:sldMkLst>
        <pc:spChg chg="mod">
          <ac:chgData name="George Kolionis" userId="S::g.kolionis_exus.co.uk#ext#@iccsgr.onmicrosoft.com::dbf53339-a752-4786-9c7c-394ac7417008" providerId="AD" clId="Web-{586E9909-B283-CA68-7005-7E45F7FD8E30}" dt="2025-01-13T20:20:39.181" v="29" actId="20577"/>
          <ac:spMkLst>
            <pc:docMk/>
            <pc:sldMk cId="3065962656" sldId="336"/>
            <ac:spMk id="2" creationId="{5172E1AB-2FFE-5F1F-1545-7DABB18841B9}"/>
          </ac:spMkLst>
        </pc:spChg>
        <pc:spChg chg="mod">
          <ac:chgData name="George Kolionis" userId="S::g.kolionis_exus.co.uk#ext#@iccsgr.onmicrosoft.com::dbf53339-a752-4786-9c7c-394ac7417008" providerId="AD" clId="Web-{586E9909-B283-CA68-7005-7E45F7FD8E30}" dt="2025-01-13T20:33:04.402" v="703" actId="20577"/>
          <ac:spMkLst>
            <pc:docMk/>
            <pc:sldMk cId="3065962656" sldId="336"/>
            <ac:spMk id="3" creationId="{7A83D366-2F5C-AE55-5BBB-CC5454A3FE1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B5BA1-DBF6-4A25-8700-8AC20C654F2E}" type="datetimeFigureOut">
              <a:rPr lang="en-GB" smtClean="0"/>
              <a:t>15/01/2025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8A5D2-5234-4AC1-813B-249C82E79B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969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Novel Integrated Toolkit for Emergency Medical Response (NIT-MR)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8A5D2-5234-4AC1-813B-249C82E79BB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155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UAR-SAS::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Unmanned Aerial Rapid  -  Scene Assessment System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UAR-TIS:: Unmanned Aerial Remote  - Triage Indicator and vital parameter estimation System</a:t>
            </a:r>
            <a:endParaRPr lang="en-GB" dirty="0"/>
          </a:p>
          <a:p>
            <a:endParaRPr lang="pt-PT" dirty="0"/>
          </a:p>
          <a:p>
            <a:endParaRPr lang="pt-PT" dirty="0"/>
          </a:p>
          <a:p>
            <a:r>
              <a:rPr lang="en-GB" dirty="0" err="1"/>
              <a:t>SmartPro</a:t>
            </a:r>
            <a:r>
              <a:rPr lang="en-GB" dirty="0"/>
              <a:t> service ::  </a:t>
            </a:r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Its primary function is to assist the triage process by providing the first responders with information on the current state of individuals affected by a specific MCI, as well as giving a prognosis on the future evolution of their vital signs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8A5D2-5234-4AC1-813B-249C82E79BB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919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Novel Toolkit for Emergency Medical Response (NIT-MR)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8A5D2-5234-4AC1-813B-249C82E79BB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661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Novel Integrated Toolkit for Emergency Medical Response (NIT-MR)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8A5D2-5234-4AC1-813B-249C82E79BB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544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 </a:t>
            </a:r>
            <a:b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UAR-SAS::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Unmanned Aerial Rapid  -  Scene Assessment System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UAR-TIS:: Unmanned Aerial Remote  - Triage Indicator and vital parameter estimation System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3::         Mission Management Module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8A5D2-5234-4AC1-813B-249C82E79BB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945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INOV</a:t>
            </a:r>
          </a:p>
          <a:p>
            <a:r>
              <a:rPr lang="pt-PT" dirty="0"/>
              <a:t>SpO2 -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Pulse Oximeter Oxygen Saturation 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SBP -   Systolic Blood Pressure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DBP -   Diastolic Blood Pressure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– Shock index = Hard rate \ SBP (0.5- 0.7)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STM - Long Short-Term Memory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8A5D2-5234-4AC1-813B-249C82E79BB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897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LDO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USAR - Urban Search and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Rescue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282DC-2934-40DB-8F52-1FE286A686A8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7281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CERTH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8A5D2-5234-4AC1-813B-249C82E79BB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794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TREE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8A5D2-5234-4AC1-813B-249C82E79BB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778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EXUS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8A5D2-5234-4AC1-813B-249C82E79BB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98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0" y="0"/>
            <a:ext cx="11823192" cy="6858000"/>
          </a:xfrm>
          <a:prstGeom prst="rect">
            <a:avLst/>
          </a:prstGeom>
          <a:solidFill>
            <a:srgbClr val="042122">
              <a:alpha val="752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0302" y="1193658"/>
            <a:ext cx="7685516" cy="176288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177" y="3569937"/>
            <a:ext cx="9144000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CAF8F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0" y="5202238"/>
            <a:ext cx="12192000" cy="1655762"/>
          </a:xfrm>
          <a:prstGeom prst="rect">
            <a:avLst/>
          </a:prstGeom>
          <a:solidFill>
            <a:srgbClr val="04212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10302" y="5781837"/>
            <a:ext cx="4027956" cy="6001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65A54E-8FCE-408C-B7D8-2946161863F8}"/>
              </a:ext>
            </a:extLst>
          </p:cNvPr>
          <p:cNvSpPr/>
          <p:nvPr userDrawn="1"/>
        </p:nvSpPr>
        <p:spPr>
          <a:xfrm rot="5400000">
            <a:off x="778753" y="2807573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6666C0C0-0A7E-4DDF-B1A2-0F3FDA8B642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8647" y="5836588"/>
            <a:ext cx="733051" cy="4906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DAC924-CE55-4743-A83D-358A8ECD18E0}"/>
              </a:ext>
            </a:extLst>
          </p:cNvPr>
          <p:cNvSpPr txBox="1"/>
          <p:nvPr userDrawn="1"/>
        </p:nvSpPr>
        <p:spPr>
          <a:xfrm>
            <a:off x="6447099" y="5781837"/>
            <a:ext cx="41304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>
                <a:solidFill>
                  <a:schemeClr val="bg1"/>
                </a:solidFill>
              </a:rPr>
              <a:t>NIGHTINGALE has received funding from the European Union’s Horizon 2020 research and innovation programme under grant agreement no. 101021957</a:t>
            </a:r>
            <a:endParaRPr lang="en-IE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20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FC046-94AA-4950-A75D-DE1D547BA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8" y="365125"/>
            <a:ext cx="10927672" cy="63055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8998B-2887-4E87-92C9-C43C240C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226916"/>
            <a:ext cx="10927672" cy="4757195"/>
          </a:xfrm>
        </p:spPr>
        <p:txBody>
          <a:bodyPr>
            <a:normAutofit/>
          </a:bodyPr>
          <a:lstStyle>
            <a:lvl1pPr marL="228600" indent="-228600">
              <a:lnSpc>
                <a:spcPts val="2300"/>
              </a:lnSpc>
              <a:buClr>
                <a:schemeClr val="accent3"/>
              </a:buClr>
              <a:buFont typeface="TT Norms Bold" panose="02000803040000020004" pitchFamily="50" charset="0"/>
              <a:buChar char="+"/>
              <a:defRPr sz="1800">
                <a:solidFill>
                  <a:srgbClr val="042122"/>
                </a:solidFill>
              </a:defRPr>
            </a:lvl1pPr>
            <a:lvl2pPr marL="685800" indent="-228600">
              <a:lnSpc>
                <a:spcPts val="2300"/>
              </a:lnSpc>
              <a:buClr>
                <a:schemeClr val="accent3"/>
              </a:buClr>
              <a:buFont typeface="TT Norms Bold" panose="02000803040000020004" pitchFamily="50" charset="0"/>
              <a:buChar char="+"/>
              <a:defRPr sz="1600">
                <a:solidFill>
                  <a:srgbClr val="042122"/>
                </a:solidFill>
              </a:defRPr>
            </a:lvl2pPr>
            <a:lvl3pPr marL="1143000" indent="-228600">
              <a:lnSpc>
                <a:spcPts val="2300"/>
              </a:lnSpc>
              <a:buClr>
                <a:schemeClr val="accent3"/>
              </a:buClr>
              <a:buFont typeface="TT Norms Bold" panose="02000803040000020004" pitchFamily="50" charset="0"/>
              <a:buChar char="+"/>
              <a:defRPr sz="1400">
                <a:solidFill>
                  <a:srgbClr val="042122"/>
                </a:solidFill>
              </a:defRPr>
            </a:lvl3pPr>
            <a:lvl4pPr marL="1600200" indent="-228600">
              <a:lnSpc>
                <a:spcPts val="2300"/>
              </a:lnSpc>
              <a:buClr>
                <a:schemeClr val="accent3"/>
              </a:buClr>
              <a:buFont typeface="TT Norms Bold" panose="02000803040000020004" pitchFamily="50" charset="0"/>
              <a:buChar char="+"/>
              <a:defRPr sz="1200">
                <a:solidFill>
                  <a:srgbClr val="042122"/>
                </a:solidFill>
              </a:defRPr>
            </a:lvl4pPr>
            <a:lvl5pPr marL="2057400" indent="-228600">
              <a:lnSpc>
                <a:spcPts val="2300"/>
              </a:lnSpc>
              <a:buClr>
                <a:schemeClr val="accent3"/>
              </a:buClr>
              <a:buFont typeface="TT Norms Bold" panose="02000803040000020004" pitchFamily="50" charset="0"/>
              <a:buChar char="+"/>
              <a:defRPr sz="1200">
                <a:solidFill>
                  <a:srgbClr val="04212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38165-EB65-4FEE-9396-01D56D0D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369" y="6342928"/>
            <a:ext cx="492760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3BEC29F-2FD3-4435-A541-0CB37C7D4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70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FC046-94AA-4950-A75D-DE1D547BA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8" y="365125"/>
            <a:ext cx="11194854" cy="63055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8998B-2887-4E87-92C9-C43C240C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274758"/>
            <a:ext cx="5338064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7D239F-6210-4976-9059-C408245698F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2918" y="1274758"/>
            <a:ext cx="5338064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AF48869-2E98-4439-8CF8-89C480085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369" y="6342928"/>
            <a:ext cx="492760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F380BA9-AABA-4D35-B869-A0400DF8FB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FC046-94AA-4950-A75D-DE1D547BA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8" y="365125"/>
            <a:ext cx="10927672" cy="63055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9ADEACC-288A-468D-97D4-43D808D3F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369" y="6342928"/>
            <a:ext cx="492760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019D782-23C0-4447-9605-C292313C3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44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15FF7B-9C96-4E59-AAEC-B63560E6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369" y="6342928"/>
            <a:ext cx="492760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4882C47-24A8-4B21-AA2C-717AE4660E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15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image to r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D3CA174-F02D-4F77-B99A-86BDEA422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0" y="0"/>
            <a:ext cx="457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2FC046-94AA-4950-A75D-DE1D547BA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8" y="365125"/>
            <a:ext cx="6784900" cy="630555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8998B-2887-4E87-92C9-C43C240C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281862"/>
            <a:ext cx="6784900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B3C71BC-FC49-422B-9DEA-8A7947A7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2754" y="6342927"/>
            <a:ext cx="492760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22792EC-C801-4C9E-AEBE-090F5B420B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21A33-E4D7-4A0D-846C-01A26D5E3554}"/>
              </a:ext>
            </a:extLst>
          </p:cNvPr>
          <p:cNvSpPr/>
          <p:nvPr userDrawn="1"/>
        </p:nvSpPr>
        <p:spPr>
          <a:xfrm>
            <a:off x="8055979" y="0"/>
            <a:ext cx="3700041" cy="6858000"/>
          </a:xfrm>
          <a:prstGeom prst="rect">
            <a:avLst/>
          </a:prstGeom>
          <a:gradFill>
            <a:gsLst>
              <a:gs pos="0">
                <a:srgbClr val="101F2A">
                  <a:alpha val="13000"/>
                </a:srgbClr>
              </a:gs>
              <a:gs pos="100000">
                <a:schemeClr val="accent2">
                  <a:alpha val="6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26068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image to r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D3CA174-F02D-4F77-B99A-86BDEA422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99" y="0"/>
            <a:ext cx="39161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2FC046-94AA-4950-A75D-DE1D547BA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8" y="365125"/>
            <a:ext cx="7398358" cy="630555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8998B-2887-4E87-92C9-C43C240C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281862"/>
            <a:ext cx="7398358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B3C71BC-FC49-422B-9DEA-8A7947A7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31726" y="6342927"/>
            <a:ext cx="492760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22792EC-C801-4C9E-AEBE-090F5B420B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0BCE60-B28A-4967-8633-2328EA92187E}"/>
              </a:ext>
            </a:extLst>
          </p:cNvPr>
          <p:cNvSpPr/>
          <p:nvPr userDrawn="1"/>
        </p:nvSpPr>
        <p:spPr>
          <a:xfrm>
            <a:off x="8619282" y="0"/>
            <a:ext cx="3229337" cy="6858000"/>
          </a:xfrm>
          <a:prstGeom prst="rect">
            <a:avLst/>
          </a:prstGeom>
          <a:gradFill>
            <a:gsLst>
              <a:gs pos="0">
                <a:srgbClr val="101F2A">
                  <a:alpha val="37000"/>
                </a:srgbClr>
              </a:gs>
              <a:gs pos="100000">
                <a:schemeClr val="accent2">
                  <a:alpha val="4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85325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&amp; Statem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D3CA174-F02D-4F77-B99A-86BDEA422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2FC046-94AA-4950-A75D-DE1D547BA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7" y="365125"/>
            <a:ext cx="5243743" cy="63055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title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8998B-2887-4E87-92C9-C43C240C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7" y="1342910"/>
            <a:ext cx="5243743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38165-EB65-4FEE-9396-01D56D0D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69599" y="6356350"/>
            <a:ext cx="492760" cy="365125"/>
          </a:xfrm>
        </p:spPr>
        <p:txBody>
          <a:bodyPr/>
          <a:lstStyle>
            <a:lvl1pPr>
              <a:defRPr b="0">
                <a:solidFill>
                  <a:schemeClr val="accent3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D315E6-25D1-47DB-B20E-6DA4D0BB41B1}"/>
              </a:ext>
            </a:extLst>
          </p:cNvPr>
          <p:cNvSpPr/>
          <p:nvPr userDrawn="1"/>
        </p:nvSpPr>
        <p:spPr>
          <a:xfrm>
            <a:off x="6561121" y="0"/>
            <a:ext cx="5204751" cy="6858000"/>
          </a:xfrm>
          <a:prstGeom prst="rect">
            <a:avLst/>
          </a:prstGeom>
          <a:gradFill>
            <a:gsLst>
              <a:gs pos="0">
                <a:srgbClr val="101F2A">
                  <a:alpha val="85000"/>
                </a:srgbClr>
              </a:gs>
              <a:gs pos="100000">
                <a:schemeClr val="accent2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91CE44-9364-4D46-B986-DE660564B9C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26773" y="995680"/>
            <a:ext cx="3634452" cy="477488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3600" b="1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INSERT STATEMENT HERE</a:t>
            </a:r>
            <a:endParaRPr lang="en-IE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644E8DD-5234-44AE-A1A1-97EB56D8834F}"/>
              </a:ext>
            </a:extLst>
          </p:cNvPr>
          <p:cNvSpPr txBox="1">
            <a:spLocks/>
          </p:cNvSpPr>
          <p:nvPr userDrawn="1"/>
        </p:nvSpPr>
        <p:spPr>
          <a:xfrm>
            <a:off x="5325640" y="6342927"/>
            <a:ext cx="492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D17B03E-233D-4111-A4E9-878B12CE4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3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&amp; 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D3CA174-F02D-4F77-B99A-86BDEA422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2FC046-94AA-4950-A75D-DE1D547BA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7" y="365125"/>
            <a:ext cx="5243743" cy="63055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title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8998B-2887-4E87-92C9-C43C240C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7" y="1342910"/>
            <a:ext cx="5243743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38165-EB65-4FEE-9396-01D56D0D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69599" y="6356350"/>
            <a:ext cx="492760" cy="365125"/>
          </a:xfrm>
        </p:spPr>
        <p:txBody>
          <a:bodyPr/>
          <a:lstStyle>
            <a:lvl1pPr>
              <a:defRPr b="0">
                <a:solidFill>
                  <a:schemeClr val="accent3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D315E6-25D1-47DB-B20E-6DA4D0BB41B1}"/>
              </a:ext>
            </a:extLst>
          </p:cNvPr>
          <p:cNvSpPr/>
          <p:nvPr userDrawn="1"/>
        </p:nvSpPr>
        <p:spPr>
          <a:xfrm>
            <a:off x="6561121" y="0"/>
            <a:ext cx="5204751" cy="6858000"/>
          </a:xfrm>
          <a:prstGeom prst="rect">
            <a:avLst/>
          </a:prstGeom>
          <a:gradFill>
            <a:gsLst>
              <a:gs pos="0">
                <a:srgbClr val="101F2A">
                  <a:alpha val="85000"/>
                </a:srgbClr>
              </a:gs>
              <a:gs pos="100000">
                <a:schemeClr val="accent2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91CE44-9364-4D46-B986-DE660564B9C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26773" y="995680"/>
            <a:ext cx="3634452" cy="477488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3600" b="1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INSERT STATEMENT HERE</a:t>
            </a:r>
            <a:endParaRPr lang="en-IE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644E8DD-5234-44AE-A1A1-97EB56D8834F}"/>
              </a:ext>
            </a:extLst>
          </p:cNvPr>
          <p:cNvSpPr txBox="1">
            <a:spLocks/>
          </p:cNvSpPr>
          <p:nvPr userDrawn="1"/>
        </p:nvSpPr>
        <p:spPr>
          <a:xfrm>
            <a:off x="5325640" y="6342927"/>
            <a:ext cx="492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D17B03E-233D-4111-A4E9-878B12CE4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83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a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4"/>
          <a:stretch/>
        </p:blipFill>
        <p:spPr>
          <a:xfrm>
            <a:off x="0" y="-3"/>
            <a:ext cx="12191999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1277073" y="-1"/>
            <a:ext cx="9637854" cy="6858000"/>
          </a:xfrm>
          <a:prstGeom prst="rect">
            <a:avLst/>
          </a:prstGeom>
          <a:gradFill>
            <a:gsLst>
              <a:gs pos="0">
                <a:srgbClr val="101F2A">
                  <a:alpha val="95000"/>
                </a:srgbClr>
              </a:gs>
              <a:gs pos="100000">
                <a:schemeClr val="accent2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84608" y="3541258"/>
            <a:ext cx="4822784" cy="1288789"/>
          </a:xfrm>
        </p:spPr>
        <p:txBody>
          <a:bodyPr anchor="t">
            <a:normAutofit/>
          </a:bodyPr>
          <a:lstStyle>
            <a:lvl1pPr algn="ctr">
              <a:defRPr sz="36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Insert thank you message</a:t>
            </a:r>
            <a:endParaRPr lang="en-IE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DEED9A-F248-4867-A934-0F1A65EBC04C}"/>
              </a:ext>
            </a:extLst>
          </p:cNvPr>
          <p:cNvGrpSpPr/>
          <p:nvPr userDrawn="1"/>
        </p:nvGrpSpPr>
        <p:grpSpPr>
          <a:xfrm>
            <a:off x="2788960" y="5598691"/>
            <a:ext cx="6922199" cy="490663"/>
            <a:chOff x="4245346" y="5836588"/>
            <a:chExt cx="6922199" cy="490663"/>
          </a:xfrm>
        </p:grpSpPr>
        <p:pic>
          <p:nvPicPr>
            <p:cNvPr id="11" name="Picture 10" descr="A close up of a sign&#10;&#10;Description automatically generated">
              <a:extLst>
                <a:ext uri="{FF2B5EF4-FFF2-40B4-BE49-F238E27FC236}">
                  <a16:creationId xmlns:a16="http://schemas.microsoft.com/office/drawing/2014/main" id="{3E4176B4-1867-405D-A8D2-DF13FC294B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5346" y="5836588"/>
              <a:ext cx="733051" cy="49066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11C546-2E37-4A3F-BF79-6B377168A446}"/>
                </a:ext>
              </a:extLst>
            </p:cNvPr>
            <p:cNvSpPr txBox="1"/>
            <p:nvPr userDrawn="1"/>
          </p:nvSpPr>
          <p:spPr>
            <a:xfrm>
              <a:off x="5107082" y="5865586"/>
              <a:ext cx="6060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>
                  <a:solidFill>
                    <a:schemeClr val="bg1"/>
                  </a:solidFill>
                </a:rPr>
                <a:t>NIGHTINGALE has received funding from the European Union’s Horizon 2020 research and innovation programme under grant agreement no. 101021957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CEE7610-572A-43AC-8159-5E71E8BD288C}"/>
              </a:ext>
            </a:extLst>
          </p:cNvPr>
          <p:cNvSpPr/>
          <p:nvPr userDrawn="1"/>
        </p:nvSpPr>
        <p:spPr>
          <a:xfrm rot="5400000">
            <a:off x="6073138" y="2531659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4057BD1-BDB7-47D0-A08A-3BE9C0E5A7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24286" y="1562004"/>
            <a:ext cx="5143422" cy="76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96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ar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1277073" y="-1"/>
            <a:ext cx="9637854" cy="6858000"/>
          </a:xfrm>
          <a:prstGeom prst="rect">
            <a:avLst/>
          </a:prstGeom>
          <a:gradFill>
            <a:gsLst>
              <a:gs pos="0">
                <a:srgbClr val="101F2A">
                  <a:alpha val="93000"/>
                </a:srgbClr>
              </a:gs>
              <a:gs pos="100000">
                <a:schemeClr val="accent2">
                  <a:alpha val="8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84608" y="3541258"/>
            <a:ext cx="4822784" cy="1288789"/>
          </a:xfrm>
        </p:spPr>
        <p:txBody>
          <a:bodyPr anchor="t">
            <a:normAutofit/>
          </a:bodyPr>
          <a:lstStyle>
            <a:lvl1pPr algn="ctr">
              <a:defRPr sz="36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Insert thank you message</a:t>
            </a:r>
            <a:endParaRPr lang="en-IE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DEED9A-F248-4867-A934-0F1A65EBC04C}"/>
              </a:ext>
            </a:extLst>
          </p:cNvPr>
          <p:cNvGrpSpPr/>
          <p:nvPr userDrawn="1"/>
        </p:nvGrpSpPr>
        <p:grpSpPr>
          <a:xfrm>
            <a:off x="2788960" y="5598691"/>
            <a:ext cx="6922199" cy="490663"/>
            <a:chOff x="4245346" y="5836588"/>
            <a:chExt cx="6922199" cy="490663"/>
          </a:xfrm>
        </p:grpSpPr>
        <p:pic>
          <p:nvPicPr>
            <p:cNvPr id="11" name="Picture 10" descr="A close up of a sign&#10;&#10;Description automatically generated">
              <a:extLst>
                <a:ext uri="{FF2B5EF4-FFF2-40B4-BE49-F238E27FC236}">
                  <a16:creationId xmlns:a16="http://schemas.microsoft.com/office/drawing/2014/main" id="{3E4176B4-1867-405D-A8D2-DF13FC294B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5346" y="5836588"/>
              <a:ext cx="733051" cy="49066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11C546-2E37-4A3F-BF79-6B377168A446}"/>
                </a:ext>
              </a:extLst>
            </p:cNvPr>
            <p:cNvSpPr txBox="1"/>
            <p:nvPr userDrawn="1"/>
          </p:nvSpPr>
          <p:spPr>
            <a:xfrm>
              <a:off x="5107082" y="5865586"/>
              <a:ext cx="6060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>
                  <a:solidFill>
                    <a:schemeClr val="bg1"/>
                  </a:solidFill>
                </a:rPr>
                <a:t>NIGHTINGALE has received funding from the European Union’s Horizon 2020 research and innovation programme under grant agreement no. 101021957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CEE7610-572A-43AC-8159-5E71E8BD288C}"/>
              </a:ext>
            </a:extLst>
          </p:cNvPr>
          <p:cNvSpPr/>
          <p:nvPr userDrawn="1"/>
        </p:nvSpPr>
        <p:spPr>
          <a:xfrm rot="5400000">
            <a:off x="6073138" y="2531659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4057BD1-BDB7-47D0-A08A-3BE9C0E5A7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24286" y="1562004"/>
            <a:ext cx="5143422" cy="76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12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0" y="0"/>
            <a:ext cx="11823192" cy="6858000"/>
          </a:xfrm>
          <a:prstGeom prst="rect">
            <a:avLst/>
          </a:prstGeom>
          <a:solidFill>
            <a:srgbClr val="042122">
              <a:alpha val="7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0302" y="1193658"/>
            <a:ext cx="7697090" cy="176288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177" y="3569937"/>
            <a:ext cx="9144000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0" y="5202238"/>
            <a:ext cx="12192000" cy="1655762"/>
          </a:xfrm>
          <a:prstGeom prst="rect">
            <a:avLst/>
          </a:prstGeom>
          <a:solidFill>
            <a:srgbClr val="04212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10302" y="5781837"/>
            <a:ext cx="4027956" cy="6001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65A54E-8FCE-408C-B7D8-2946161863F8}"/>
              </a:ext>
            </a:extLst>
          </p:cNvPr>
          <p:cNvSpPr/>
          <p:nvPr userDrawn="1"/>
        </p:nvSpPr>
        <p:spPr>
          <a:xfrm rot="5400000">
            <a:off x="778753" y="2807573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6666C0C0-0A7E-4DDF-B1A2-0F3FDA8B642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8647" y="5836588"/>
            <a:ext cx="733051" cy="4906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DAC924-CE55-4743-A83D-358A8ECD18E0}"/>
              </a:ext>
            </a:extLst>
          </p:cNvPr>
          <p:cNvSpPr txBox="1"/>
          <p:nvPr userDrawn="1"/>
        </p:nvSpPr>
        <p:spPr>
          <a:xfrm>
            <a:off x="6447099" y="5781837"/>
            <a:ext cx="41304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>
                <a:solidFill>
                  <a:schemeClr val="bg1"/>
                </a:solidFill>
              </a:rPr>
              <a:t>NIGHTINGALE has received funding from the European Union’s Horizon 2020 research and innovation programme under grant agreement no. 101021957</a:t>
            </a:r>
            <a:endParaRPr lang="en-IE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587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0" y="0"/>
            <a:ext cx="11823192" cy="6858000"/>
          </a:xfrm>
          <a:prstGeom prst="rect">
            <a:avLst/>
          </a:prstGeom>
          <a:solidFill>
            <a:srgbClr val="042122">
              <a:alpha val="7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0302" y="1193658"/>
            <a:ext cx="7708665" cy="176288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177" y="3569937"/>
            <a:ext cx="9144000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0" y="5202238"/>
            <a:ext cx="12192000" cy="1655762"/>
          </a:xfrm>
          <a:prstGeom prst="rect">
            <a:avLst/>
          </a:prstGeom>
          <a:solidFill>
            <a:srgbClr val="04212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10302" y="5781837"/>
            <a:ext cx="4027956" cy="6001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65A54E-8FCE-408C-B7D8-2946161863F8}"/>
              </a:ext>
            </a:extLst>
          </p:cNvPr>
          <p:cNvSpPr/>
          <p:nvPr userDrawn="1"/>
        </p:nvSpPr>
        <p:spPr>
          <a:xfrm rot="5400000">
            <a:off x="778753" y="2807573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6666C0C0-0A7E-4DDF-B1A2-0F3FDA8B642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8647" y="5836588"/>
            <a:ext cx="733051" cy="4906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DAC924-CE55-4743-A83D-358A8ECD18E0}"/>
              </a:ext>
            </a:extLst>
          </p:cNvPr>
          <p:cNvSpPr txBox="1"/>
          <p:nvPr userDrawn="1"/>
        </p:nvSpPr>
        <p:spPr>
          <a:xfrm>
            <a:off x="6319777" y="5781837"/>
            <a:ext cx="42577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>
                <a:solidFill>
                  <a:schemeClr val="bg1"/>
                </a:solidFill>
              </a:rPr>
              <a:t>NIGHTINGALE has received funding from the European Union’s Horizon 2020 research and innovation</a:t>
            </a:r>
            <a:br>
              <a:rPr lang="en-GB" sz="1100">
                <a:solidFill>
                  <a:schemeClr val="bg1"/>
                </a:solidFill>
              </a:rPr>
            </a:br>
            <a:r>
              <a:rPr lang="en-GB" sz="1100">
                <a:solidFill>
                  <a:schemeClr val="bg1"/>
                </a:solidFill>
              </a:rPr>
              <a:t>programme under grant agreement no. 101021957</a:t>
            </a:r>
            <a:endParaRPr lang="en-IE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531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73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-1" y="0"/>
            <a:ext cx="10961225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1" y="0"/>
            <a:ext cx="969264" cy="6858000"/>
          </a:xfrm>
          <a:prstGeom prst="rect">
            <a:avLst/>
          </a:prstGeom>
          <a:gradFill>
            <a:gsLst>
              <a:gs pos="100000">
                <a:srgbClr val="042122"/>
              </a:gs>
              <a:gs pos="0">
                <a:schemeClr val="accent2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6200000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52AAA3-4DB3-4A78-B9B0-713CD823AEC6}"/>
              </a:ext>
            </a:extLst>
          </p:cNvPr>
          <p:cNvSpPr/>
          <p:nvPr userDrawn="1"/>
        </p:nvSpPr>
        <p:spPr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179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671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-1" y="0"/>
            <a:ext cx="10961225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1" y="0"/>
            <a:ext cx="969264" cy="6858000"/>
          </a:xfrm>
          <a:prstGeom prst="rect">
            <a:avLst/>
          </a:prstGeom>
          <a:gradFill>
            <a:gsLst>
              <a:gs pos="100000">
                <a:srgbClr val="042122"/>
              </a:gs>
              <a:gs pos="0">
                <a:schemeClr val="accent2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6200000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52AAA3-4DB3-4A78-B9B0-713CD823AEC6}"/>
              </a:ext>
            </a:extLst>
          </p:cNvPr>
          <p:cNvSpPr/>
          <p:nvPr userDrawn="1"/>
        </p:nvSpPr>
        <p:spPr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90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671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-1" y="0"/>
            <a:ext cx="10961225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1" y="0"/>
            <a:ext cx="969264" cy="6858000"/>
          </a:xfrm>
          <a:prstGeom prst="rect">
            <a:avLst/>
          </a:prstGeom>
          <a:gradFill>
            <a:gsLst>
              <a:gs pos="100000">
                <a:srgbClr val="042122"/>
              </a:gs>
              <a:gs pos="0">
                <a:schemeClr val="accent2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6200000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52AAA3-4DB3-4A78-B9B0-713CD823AEC6}"/>
              </a:ext>
            </a:extLst>
          </p:cNvPr>
          <p:cNvSpPr/>
          <p:nvPr userDrawn="1"/>
        </p:nvSpPr>
        <p:spPr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13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671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-1" y="0"/>
            <a:ext cx="10961225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1" y="0"/>
            <a:ext cx="969264" cy="6858000"/>
          </a:xfrm>
          <a:prstGeom prst="rect">
            <a:avLst/>
          </a:prstGeom>
          <a:gradFill>
            <a:gsLst>
              <a:gs pos="100000">
                <a:srgbClr val="042122"/>
              </a:gs>
              <a:gs pos="0">
                <a:schemeClr val="accent2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6200000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52AAA3-4DB3-4A78-B9B0-713CD823AEC6}"/>
              </a:ext>
            </a:extLst>
          </p:cNvPr>
          <p:cNvSpPr/>
          <p:nvPr userDrawn="1"/>
        </p:nvSpPr>
        <p:spPr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56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671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-1" y="0"/>
            <a:ext cx="10961225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1" y="0"/>
            <a:ext cx="969264" cy="6858000"/>
          </a:xfrm>
          <a:prstGeom prst="rect">
            <a:avLst/>
          </a:prstGeom>
          <a:gradFill>
            <a:gsLst>
              <a:gs pos="100000">
                <a:srgbClr val="042122"/>
              </a:gs>
              <a:gs pos="0">
                <a:schemeClr val="accent2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6200000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52AAA3-4DB3-4A78-B9B0-713CD823AEC6}"/>
              </a:ext>
            </a:extLst>
          </p:cNvPr>
          <p:cNvSpPr/>
          <p:nvPr userDrawn="1"/>
        </p:nvSpPr>
        <p:spPr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85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671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-1" y="0"/>
            <a:ext cx="10961225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1" y="0"/>
            <a:ext cx="969264" cy="6858000"/>
          </a:xfrm>
          <a:prstGeom prst="rect">
            <a:avLst/>
          </a:prstGeom>
          <a:gradFill>
            <a:gsLst>
              <a:gs pos="100000">
                <a:srgbClr val="042122"/>
              </a:gs>
              <a:gs pos="0">
                <a:schemeClr val="accent2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6200000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52AAA3-4DB3-4A78-B9B0-713CD823AEC6}"/>
              </a:ext>
            </a:extLst>
          </p:cNvPr>
          <p:cNvSpPr/>
          <p:nvPr userDrawn="1"/>
        </p:nvSpPr>
        <p:spPr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86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4B4989-4059-4F73-9860-9A765CBA8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28" y="365125"/>
            <a:ext cx="10927672" cy="913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F0888-7EFF-4EC8-B12B-C02973B44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128" y="1620456"/>
            <a:ext cx="10927672" cy="4556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C6399-A7D3-40B5-BD17-29F1B2CEEB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97F6E-C620-4821-AF76-4EFCD0E51853}" type="datetimeFigureOut">
              <a:rPr lang="en-IE" smtClean="0"/>
              <a:t>15/01/2025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EBECD-2331-4996-B5B1-837E5E4FB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98C-F0A9-414E-859B-E8C2DDB6B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CAFD2-9088-48B3-8DB0-3CA7F764EA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2570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8" r:id="rId3"/>
    <p:sldLayoutId id="2147483651" r:id="rId4"/>
    <p:sldLayoutId id="2147483670" r:id="rId5"/>
    <p:sldLayoutId id="2147483669" r:id="rId6"/>
    <p:sldLayoutId id="2147483671" r:id="rId7"/>
    <p:sldLayoutId id="2147483672" r:id="rId8"/>
    <p:sldLayoutId id="2147483673" r:id="rId9"/>
    <p:sldLayoutId id="2147483664" r:id="rId10"/>
    <p:sldLayoutId id="2147483650" r:id="rId11"/>
    <p:sldLayoutId id="2147483662" r:id="rId12"/>
    <p:sldLayoutId id="2147483665" r:id="rId13"/>
    <p:sldLayoutId id="2147483652" r:id="rId14"/>
    <p:sldLayoutId id="2147483674" r:id="rId15"/>
    <p:sldLayoutId id="2147483660" r:id="rId16"/>
    <p:sldLayoutId id="2147483675" r:id="rId17"/>
    <p:sldLayoutId id="2147483653" r:id="rId18"/>
    <p:sldLayoutId id="214748367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300"/>
        </a:lnSpc>
        <a:spcBef>
          <a:spcPts val="1000"/>
        </a:spcBef>
        <a:spcAft>
          <a:spcPts val="600"/>
        </a:spcAft>
        <a:buClr>
          <a:schemeClr val="accent3"/>
        </a:buClr>
        <a:buFont typeface="TT Norms Bold" panose="02000803040000020004" pitchFamily="50" charset="0"/>
        <a:buChar char="+"/>
        <a:defRPr sz="2000" kern="1200">
          <a:solidFill>
            <a:srgbClr val="04212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2300"/>
        </a:lnSpc>
        <a:spcBef>
          <a:spcPts val="500"/>
        </a:spcBef>
        <a:spcAft>
          <a:spcPts val="600"/>
        </a:spcAft>
        <a:buClr>
          <a:schemeClr val="accent3"/>
        </a:buClr>
        <a:buFont typeface="TT Norms Bold" panose="02000803040000020004" pitchFamily="50" charset="0"/>
        <a:buChar char="+"/>
        <a:defRPr sz="1800" kern="1200">
          <a:solidFill>
            <a:srgbClr val="04212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300"/>
        </a:lnSpc>
        <a:spcBef>
          <a:spcPts val="500"/>
        </a:spcBef>
        <a:spcAft>
          <a:spcPts val="600"/>
        </a:spcAft>
        <a:buClr>
          <a:schemeClr val="accent3"/>
        </a:buClr>
        <a:buFont typeface="TT Norms Bold" panose="02000803040000020004" pitchFamily="50" charset="0"/>
        <a:buChar char="+"/>
        <a:defRPr sz="1600" kern="1200">
          <a:solidFill>
            <a:srgbClr val="04212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300"/>
        </a:lnSpc>
        <a:spcBef>
          <a:spcPts val="500"/>
        </a:spcBef>
        <a:spcAft>
          <a:spcPts val="600"/>
        </a:spcAft>
        <a:buClr>
          <a:schemeClr val="accent3"/>
        </a:buClr>
        <a:buFont typeface="TT Norms Bold" panose="02000803040000020004" pitchFamily="50" charset="0"/>
        <a:buChar char="+"/>
        <a:defRPr sz="1400" kern="1200">
          <a:solidFill>
            <a:srgbClr val="04212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300"/>
        </a:lnSpc>
        <a:spcBef>
          <a:spcPts val="500"/>
        </a:spcBef>
        <a:spcAft>
          <a:spcPts val="600"/>
        </a:spcAft>
        <a:buClr>
          <a:schemeClr val="accent3"/>
        </a:buClr>
        <a:buFont typeface="TT Norms Bold" panose="02000803040000020004" pitchFamily="50" charset="0"/>
        <a:buChar char="+"/>
        <a:defRPr sz="1400" kern="1200">
          <a:solidFill>
            <a:srgbClr val="0421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159D7-E087-4EA5-B1DA-E8B88F08EE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302" y="1193658"/>
            <a:ext cx="7697090" cy="1762880"/>
          </a:xfrm>
        </p:spPr>
        <p:txBody>
          <a:bodyPr/>
          <a:lstStyle/>
          <a:p>
            <a:r>
              <a:rPr lang="en-GB">
                <a:latin typeface="+mn-lt"/>
              </a:rPr>
              <a:t>Final Event</a:t>
            </a:r>
            <a:br>
              <a:rPr lang="en-GB">
                <a:latin typeface="+mn-lt"/>
              </a:rPr>
            </a:br>
            <a:r>
              <a:rPr lang="en-GB">
                <a:latin typeface="+mn-lt"/>
              </a:rPr>
              <a:t>16 January 2025</a:t>
            </a:r>
            <a:endParaRPr lang="en-IE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1572FE-1B04-4358-AB3C-845BE0B2D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177" y="3569937"/>
            <a:ext cx="9144000" cy="865610"/>
          </a:xfrm>
        </p:spPr>
        <p:txBody>
          <a:bodyPr>
            <a:noAutofit/>
          </a:bodyPr>
          <a:lstStyle/>
          <a:p>
            <a:r>
              <a:rPr lang="en-GB" sz="2800" dirty="0"/>
              <a:t>What AI and predictive analyses can offer to improving MCIs?</a:t>
            </a:r>
          </a:p>
          <a:p>
            <a:endParaRPr lang="pt-PT" sz="3200" dirty="0"/>
          </a:p>
          <a:p>
            <a:r>
              <a:rPr lang="pt-PT" sz="2000" dirty="0" err="1"/>
              <a:t>Prepared</a:t>
            </a:r>
            <a:r>
              <a:rPr lang="pt-PT" sz="2000" dirty="0"/>
              <a:t> </a:t>
            </a:r>
            <a:r>
              <a:rPr lang="pt-PT" sz="2000" dirty="0" err="1"/>
              <a:t>by</a:t>
            </a:r>
            <a:r>
              <a:rPr lang="pt-PT" sz="2000" dirty="0"/>
              <a:t>: FOI, LDO, INOV, EXUS, CERTH, TREE</a:t>
            </a:r>
          </a:p>
          <a:p>
            <a:r>
              <a:rPr lang="pt-PT" sz="1800" dirty="0" err="1"/>
              <a:t>Presented</a:t>
            </a:r>
            <a:r>
              <a:rPr lang="pt-PT" sz="1800" dirty="0"/>
              <a:t> </a:t>
            </a:r>
            <a:r>
              <a:rPr lang="pt-PT" sz="1800" dirty="0" err="1"/>
              <a:t>by</a:t>
            </a:r>
            <a:r>
              <a:rPr lang="pt-PT" sz="1800" dirty="0"/>
              <a:t>: tiago.r.silva@inov.pt</a:t>
            </a:r>
          </a:p>
          <a:p>
            <a:endParaRPr lang="en-IE" sz="3200" dirty="0"/>
          </a:p>
        </p:txBody>
      </p:sp>
    </p:spTree>
    <p:extLst>
      <p:ext uri="{BB962C8B-B14F-4D97-AF65-F5344CB8AC3E}">
        <p14:creationId xmlns:p14="http://schemas.microsoft.com/office/powerpoint/2010/main" val="383720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45361D-5EB5-4BB8-B956-CBD2EDFB1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200" dirty="0"/>
              <a:t>Resources and assets optimisation service: EUNOMIA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8C1F8-9372-081F-4F54-4B3EC513A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  <a:ea typeface="+mn-lt"/>
                <a:cs typeface="+mn-lt"/>
              </a:rPr>
              <a:t>Objective: 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Determine the </a:t>
            </a:r>
            <a:r>
              <a:rPr lang="en-US" b="1" dirty="0">
                <a:solidFill>
                  <a:srgbClr val="000000"/>
                </a:solidFill>
                <a:ea typeface="+mn-lt"/>
                <a:cs typeface="+mn-lt"/>
              </a:rPr>
              <a:t>transportation plan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 that maximizes the </a:t>
            </a:r>
            <a:r>
              <a:rPr lang="en-US" b="1" dirty="0">
                <a:solidFill>
                  <a:srgbClr val="000000"/>
                </a:solidFill>
                <a:ea typeface="+mn-lt"/>
                <a:cs typeface="+mn-lt"/>
              </a:rPr>
              <a:t>number of survivors.</a:t>
            </a:r>
            <a:endParaRPr lang="en-US" dirty="0">
              <a:solidFill>
                <a:srgbClr val="000000"/>
              </a:solidFill>
              <a:latin typeface="Nunito Sans"/>
              <a:ea typeface="Calibri"/>
              <a:cs typeface="Calibri"/>
            </a:endParaRPr>
          </a:p>
          <a:p>
            <a:pPr>
              <a:buNone/>
            </a:pPr>
            <a:r>
              <a:rPr lang="en-US" b="1" dirty="0">
                <a:solidFill>
                  <a:srgbClr val="000000"/>
                </a:solidFill>
                <a:ea typeface="+mn-lt"/>
                <a:cs typeface="+mn-lt"/>
              </a:rPr>
              <a:t>Transportation plan determines the:</a:t>
            </a:r>
            <a:endParaRPr lang="en-US" dirty="0"/>
          </a:p>
          <a:p>
            <a:pPr marL="342900" indent="-342900">
              <a:buAutoNum type="romanLcPeriod"/>
            </a:pPr>
            <a:r>
              <a:rPr lang="en-US" b="1" dirty="0">
                <a:solidFill>
                  <a:srgbClr val="000000"/>
                </a:solidFill>
                <a:ea typeface="+mn-lt"/>
                <a:cs typeface="+mn-lt"/>
              </a:rPr>
              <a:t>Victim transportation order: </a:t>
            </a: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 the </a:t>
            </a:r>
            <a:r>
              <a:rPr lang="en-US" sz="1800" b="1" dirty="0">
                <a:solidFill>
                  <a:srgbClr val="000000"/>
                </a:solidFill>
                <a:ea typeface="+mn-lt"/>
                <a:cs typeface="+mn-lt"/>
              </a:rPr>
              <a:t>type of victim</a:t>
            </a: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 (based on triage level 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and trauma</a:t>
            </a: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 type) that should be prioritized for loading into each ambulance.</a:t>
            </a:r>
            <a:endParaRPr lang="en-US" dirty="0"/>
          </a:p>
          <a:p>
            <a:pPr marL="342900" indent="-342900">
              <a:buAutoNum type="romanLcPeriod"/>
            </a:pPr>
            <a:r>
              <a:rPr lang="en-US" b="1" dirty="0">
                <a:solidFill>
                  <a:srgbClr val="000000"/>
                </a:solidFill>
                <a:ea typeface="+mn-lt"/>
                <a:cs typeface="+mn-lt"/>
              </a:rPr>
              <a:t>Hospital Allocation: </a:t>
            </a: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the </a:t>
            </a:r>
            <a:r>
              <a:rPr lang="en-US" sz="1800" b="1" dirty="0">
                <a:solidFill>
                  <a:srgbClr val="000000"/>
                </a:solidFill>
                <a:ea typeface="+mn-lt"/>
                <a:cs typeface="+mn-lt"/>
              </a:rPr>
              <a:t>exact hospital</a:t>
            </a: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 where each victim should be delivered 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according to hospital</a:t>
            </a: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 capacities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.</a:t>
            </a: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endParaRPr lang="en-US" dirty="0">
              <a:ea typeface="+mn-lt"/>
              <a:cs typeface="+mn-lt"/>
            </a:endParaRPr>
          </a:p>
          <a:p>
            <a:pPr marL="342900" indent="-342900">
              <a:buAutoNum type="romanLcPeriod"/>
            </a:pPr>
            <a:r>
              <a:rPr lang="en-US" b="1" dirty="0">
                <a:solidFill>
                  <a:srgbClr val="000000"/>
                </a:solidFill>
                <a:ea typeface="+mn-lt"/>
                <a:cs typeface="+mn-lt"/>
              </a:rPr>
              <a:t>Ambulance Scheduling: </a:t>
            </a: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the </a:t>
            </a:r>
            <a:r>
              <a:rPr lang="en-US" sz="1800" b="1" dirty="0">
                <a:solidFill>
                  <a:srgbClr val="000000"/>
                </a:solidFill>
                <a:ea typeface="+mn-lt"/>
                <a:cs typeface="+mn-lt"/>
              </a:rPr>
              <a:t>expected arrival times</a:t>
            </a: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 of ambulances at the Casualty Collection Point (CCP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) and the hospitals,</a:t>
            </a: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 considering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:</a:t>
            </a:r>
            <a:endParaRPr lang="en-US" dirty="0"/>
          </a:p>
          <a:p>
            <a:pPr marL="971550" lvl="1" indent="-285750">
              <a:buFont typeface="TT Norms Bold"/>
              <a:buChar char="+"/>
            </a:pPr>
            <a:r>
              <a:rPr lang="en-US" sz="1800" b="1" dirty="0">
                <a:solidFill>
                  <a:srgbClr val="000000"/>
                </a:solidFill>
                <a:ea typeface="+mn-lt"/>
                <a:cs typeface="+mn-lt"/>
              </a:rPr>
              <a:t>Initial position</a:t>
            </a: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 of the ambulances.</a:t>
            </a:r>
            <a:endParaRPr lang="en-US" sz="1800" dirty="0"/>
          </a:p>
          <a:p>
            <a:pPr marL="971550" lvl="1" indent="-285750">
              <a:buFont typeface="TT Norms Bold"/>
              <a:buChar char="+"/>
            </a:pPr>
            <a:r>
              <a:rPr lang="en-US" sz="1800" b="1" dirty="0">
                <a:solidFill>
                  <a:srgbClr val="000000"/>
                </a:solidFill>
                <a:ea typeface="+mn-lt"/>
                <a:cs typeface="+mn-lt"/>
              </a:rPr>
              <a:t>Round-trip operations</a:t>
            </a: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, as ambulances repeatedly shuttle victims from the CCP to hospitals.</a:t>
            </a:r>
            <a:endParaRPr lang="en-US" sz="1800" dirty="0"/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latin typeface="Nunito Sans"/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AutoNum type="romanLcPeriod"/>
            </a:pPr>
            <a:endParaRPr lang="en-US" dirty="0">
              <a:latin typeface="Nunito Sans"/>
              <a:ea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1E037B-9EC1-4623-8E78-6C9516835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1509931"/>
            <a:ext cx="4454339" cy="376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99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2E1AB-2FFE-5F1F-1545-7DABB1884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Emergency</a:t>
            </a:r>
            <a:r>
              <a:rPr lang="es-ES" dirty="0"/>
              <a:t> </a:t>
            </a:r>
            <a:r>
              <a:rPr lang="es-ES" dirty="0" err="1"/>
              <a:t>Department</a:t>
            </a:r>
            <a:r>
              <a:rPr lang="es-ES" dirty="0"/>
              <a:t> </a:t>
            </a:r>
            <a:r>
              <a:rPr lang="es-ES" dirty="0" err="1"/>
              <a:t>Resource</a:t>
            </a:r>
            <a:r>
              <a:rPr lang="es-ES" dirty="0"/>
              <a:t> </a:t>
            </a:r>
            <a:r>
              <a:rPr lang="es-ES" dirty="0" err="1"/>
              <a:t>Allocation</a:t>
            </a:r>
            <a:r>
              <a:rPr lang="es-ES" dirty="0"/>
              <a:t> (EDRA)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83D366-2F5C-AE55-5BBB-CC5454A3F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s-ES" b="1" dirty="0" err="1">
                <a:ea typeface="+mn-lt"/>
                <a:cs typeface="+mn-lt"/>
              </a:rPr>
              <a:t>Objective</a:t>
            </a:r>
            <a:r>
              <a:rPr lang="es-ES" dirty="0">
                <a:ea typeface="+mn-lt"/>
                <a:cs typeface="+mn-lt"/>
              </a:rPr>
              <a:t>: </a:t>
            </a:r>
            <a:r>
              <a:rPr lang="es-ES" dirty="0" err="1">
                <a:ea typeface="+mn-lt"/>
                <a:cs typeface="+mn-lt"/>
              </a:rPr>
              <a:t>generate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treatment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schedules</a:t>
            </a:r>
            <a:r>
              <a:rPr lang="es-ES" dirty="0">
                <a:ea typeface="+mn-lt"/>
                <a:cs typeface="+mn-lt"/>
              </a:rPr>
              <a:t> in real time </a:t>
            </a:r>
            <a:r>
              <a:rPr lang="es-ES" dirty="0" err="1">
                <a:ea typeface="+mn-lt"/>
                <a:cs typeface="+mn-lt"/>
              </a:rPr>
              <a:t>for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patients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according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to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patient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acquity</a:t>
            </a:r>
            <a:r>
              <a:rPr lang="es-ES" dirty="0">
                <a:ea typeface="+mn-lt"/>
                <a:cs typeface="+mn-lt"/>
              </a:rPr>
              <a:t>, </a:t>
            </a:r>
            <a:r>
              <a:rPr lang="es-ES" dirty="0" err="1">
                <a:ea typeface="+mn-lt"/>
                <a:cs typeface="+mn-lt"/>
              </a:rPr>
              <a:t>the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treatment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the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patient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needs</a:t>
            </a:r>
            <a:r>
              <a:rPr lang="es-ES" dirty="0">
                <a:ea typeface="+mn-lt"/>
                <a:cs typeface="+mn-lt"/>
              </a:rPr>
              <a:t> and hospital </a:t>
            </a:r>
            <a:r>
              <a:rPr lang="es-ES" dirty="0" err="1">
                <a:ea typeface="+mn-lt"/>
                <a:cs typeface="+mn-lt"/>
              </a:rPr>
              <a:t>avaliable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resources</a:t>
            </a:r>
            <a:r>
              <a:rPr lang="es-ES" dirty="0">
                <a:ea typeface="+mn-lt"/>
                <a:cs typeface="+mn-lt"/>
              </a:rPr>
              <a:t>.</a:t>
            </a:r>
          </a:p>
          <a:p>
            <a:r>
              <a:rPr lang="es-ES" dirty="0" err="1"/>
              <a:t>Based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Markov</a:t>
            </a:r>
            <a:r>
              <a:rPr lang="es-ES" dirty="0"/>
              <a:t> </a:t>
            </a:r>
            <a:r>
              <a:rPr lang="es-ES" dirty="0" err="1"/>
              <a:t>Decision</a:t>
            </a:r>
            <a:r>
              <a:rPr lang="es-ES" dirty="0"/>
              <a:t> </a:t>
            </a:r>
            <a:r>
              <a:rPr lang="es-ES" dirty="0" err="1"/>
              <a:t>Processes</a:t>
            </a:r>
            <a:r>
              <a:rPr lang="es-ES" dirty="0"/>
              <a:t> (MDP) and </a:t>
            </a:r>
            <a:r>
              <a:rPr lang="es-ES" dirty="0" err="1"/>
              <a:t>reinforcement</a:t>
            </a:r>
            <a:r>
              <a:rPr lang="es-ES" dirty="0"/>
              <a:t> </a:t>
            </a:r>
            <a:r>
              <a:rPr lang="es-ES" dirty="0" err="1"/>
              <a:t>learning</a:t>
            </a:r>
            <a:r>
              <a:rPr lang="es-ES" dirty="0"/>
              <a:t>.</a:t>
            </a:r>
          </a:p>
          <a:p>
            <a:r>
              <a:rPr lang="es-ES" dirty="0" err="1"/>
              <a:t>Information</a:t>
            </a:r>
            <a:r>
              <a:rPr lang="es-ES" dirty="0"/>
              <a:t> </a:t>
            </a:r>
            <a:r>
              <a:rPr lang="es-ES" dirty="0" err="1"/>
              <a:t>needed</a:t>
            </a:r>
            <a:r>
              <a:rPr lang="es-ES" dirty="0"/>
              <a:t>:</a:t>
            </a:r>
          </a:p>
          <a:p>
            <a:pPr lvl="1">
              <a:buFont typeface="Courier New" panose="02000803040000020004" pitchFamily="50" charset="0"/>
              <a:buChar char="o"/>
            </a:pPr>
            <a:r>
              <a:rPr lang="es-ES" dirty="0" err="1"/>
              <a:t>Patient</a:t>
            </a:r>
            <a:r>
              <a:rPr lang="es-ES" dirty="0"/>
              <a:t> </a:t>
            </a:r>
            <a:r>
              <a:rPr lang="es-ES" dirty="0" err="1"/>
              <a:t>estimated</a:t>
            </a:r>
            <a:r>
              <a:rPr lang="es-ES" dirty="0"/>
              <a:t> </a:t>
            </a:r>
            <a:r>
              <a:rPr lang="es-ES" dirty="0" err="1"/>
              <a:t>arrival</a:t>
            </a:r>
            <a:r>
              <a:rPr lang="es-ES" dirty="0"/>
              <a:t> time.</a:t>
            </a:r>
          </a:p>
          <a:p>
            <a:pPr lvl="1">
              <a:buFont typeface="Courier New" panose="02000803040000020004" pitchFamily="50" charset="0"/>
              <a:buChar char="o"/>
            </a:pPr>
            <a:r>
              <a:rPr lang="es-ES" dirty="0" err="1"/>
              <a:t>Patient</a:t>
            </a:r>
            <a:r>
              <a:rPr lang="es-ES" dirty="0"/>
              <a:t> </a:t>
            </a:r>
            <a:r>
              <a:rPr lang="es-ES" dirty="0" err="1"/>
              <a:t>triage</a:t>
            </a:r>
            <a:r>
              <a:rPr lang="es-ES" dirty="0"/>
              <a:t> </a:t>
            </a:r>
            <a:r>
              <a:rPr lang="es-ES" dirty="0" err="1"/>
              <a:t>level</a:t>
            </a:r>
            <a:r>
              <a:rPr lang="es-ES" dirty="0"/>
              <a:t>.</a:t>
            </a:r>
          </a:p>
          <a:p>
            <a:pPr lvl="1">
              <a:buFont typeface="Courier New" panose="02000803040000020004" pitchFamily="50" charset="0"/>
              <a:buChar char="o"/>
            </a:pPr>
            <a:r>
              <a:rPr lang="es-ES" dirty="0"/>
              <a:t>Hospital </a:t>
            </a:r>
            <a:r>
              <a:rPr lang="es-ES" dirty="0" err="1"/>
              <a:t>resources</a:t>
            </a:r>
            <a:r>
              <a:rPr lang="es-ES" dirty="0"/>
              <a:t>.</a:t>
            </a:r>
          </a:p>
          <a:p>
            <a:pPr lvl="1">
              <a:buFont typeface="Courier New" panose="02000803040000020004" pitchFamily="50" charset="0"/>
              <a:buChar char="o"/>
            </a:pPr>
            <a:r>
              <a:rPr lang="es-ES" dirty="0" err="1"/>
              <a:t>Treatment</a:t>
            </a:r>
            <a:r>
              <a:rPr lang="es-ES" dirty="0"/>
              <a:t> </a:t>
            </a:r>
            <a:r>
              <a:rPr lang="es-ES" dirty="0" err="1"/>
              <a:t>path</a:t>
            </a:r>
            <a:r>
              <a:rPr lang="es-ES" dirty="0"/>
              <a:t>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01860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2E1AB-2FFE-5F1F-1545-7DABB1884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err="1"/>
              <a:t>Risk</a:t>
            </a:r>
            <a:r>
              <a:rPr lang="es-ES"/>
              <a:t> </a:t>
            </a:r>
            <a:r>
              <a:rPr lang="es-ES" err="1"/>
              <a:t>Estimation</a:t>
            </a:r>
            <a:r>
              <a:rPr lang="es-ES"/>
              <a:t> module (RE)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83D366-2F5C-AE55-5BBB-CC5454A3F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040722"/>
            <a:ext cx="7112849" cy="47748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b="1" dirty="0" err="1">
                <a:ea typeface="+mn-lt"/>
                <a:cs typeface="+mn-lt"/>
              </a:rPr>
              <a:t>Objective</a:t>
            </a:r>
            <a:r>
              <a:rPr lang="es-ES" dirty="0">
                <a:ea typeface="+mn-lt"/>
                <a:cs typeface="+mn-lt"/>
              </a:rPr>
              <a:t>: </a:t>
            </a:r>
            <a:r>
              <a:rPr lang="es-ES" dirty="0" err="1">
                <a:latin typeface="Nunito Sans"/>
                <a:ea typeface="Calibri"/>
                <a:cs typeface="Calibri"/>
              </a:rPr>
              <a:t>Optimize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traditional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triage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processes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by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prioritizing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the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order</a:t>
            </a:r>
            <a:r>
              <a:rPr lang="es-ES" dirty="0">
                <a:latin typeface="Nunito Sans"/>
                <a:ea typeface="Calibri"/>
                <a:cs typeface="Calibri"/>
              </a:rPr>
              <a:t> in </a:t>
            </a:r>
            <a:r>
              <a:rPr lang="es-ES" dirty="0" err="1">
                <a:latin typeface="Nunito Sans"/>
                <a:ea typeface="Calibri"/>
                <a:cs typeface="Calibri"/>
              </a:rPr>
              <a:t>which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patients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receive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attention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based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on</a:t>
            </a:r>
            <a:r>
              <a:rPr lang="es-ES" dirty="0">
                <a:latin typeface="Nunito Sans"/>
                <a:ea typeface="Calibri"/>
                <a:cs typeface="Calibri"/>
              </a:rPr>
              <a:t> real-time </a:t>
            </a:r>
            <a:r>
              <a:rPr lang="es-ES" dirty="0" err="1">
                <a:latin typeface="Nunito Sans"/>
                <a:ea typeface="Calibri"/>
                <a:cs typeface="Calibri"/>
              </a:rPr>
              <a:t>vitals</a:t>
            </a:r>
            <a:r>
              <a:rPr lang="es-ES" dirty="0">
                <a:latin typeface="Nunito Sans"/>
                <a:ea typeface="Calibri"/>
                <a:cs typeface="Calibri"/>
              </a:rPr>
              <a:t> and </a:t>
            </a:r>
            <a:r>
              <a:rPr lang="es-ES" dirty="0" err="1">
                <a:latin typeface="Nunito Sans"/>
                <a:ea typeface="Calibri"/>
                <a:cs typeface="Calibri"/>
              </a:rPr>
              <a:t>historical</a:t>
            </a:r>
            <a:r>
              <a:rPr lang="es-ES" dirty="0">
                <a:latin typeface="Nunito Sans"/>
                <a:ea typeface="Calibri"/>
                <a:cs typeface="Calibri"/>
              </a:rPr>
              <a:t> data </a:t>
            </a:r>
            <a:r>
              <a:rPr lang="es-ES" dirty="0" err="1">
                <a:latin typeface="Nunito Sans"/>
                <a:ea typeface="Calibri"/>
                <a:cs typeface="Calibri"/>
              </a:rPr>
              <a:t>analysis</a:t>
            </a:r>
            <a:r>
              <a:rPr lang="es-ES" dirty="0">
                <a:latin typeface="Nunito Sans"/>
                <a:ea typeface="Calibri"/>
                <a:cs typeface="Calibri"/>
              </a:rPr>
              <a:t>. </a:t>
            </a:r>
            <a:endParaRPr lang="es-ES" dirty="0">
              <a:ea typeface="+mn-lt"/>
              <a:cs typeface="+mn-lt"/>
            </a:endParaRPr>
          </a:p>
          <a:p>
            <a:r>
              <a:rPr lang="es-ES" dirty="0">
                <a:latin typeface="Nunito Sans"/>
                <a:ea typeface="Calibri"/>
                <a:cs typeface="Calibri"/>
              </a:rPr>
              <a:t>RE module uses </a:t>
            </a:r>
            <a:r>
              <a:rPr lang="es-ES" dirty="0" err="1">
                <a:latin typeface="Nunito Sans"/>
                <a:ea typeface="Calibri"/>
                <a:cs typeface="Calibri"/>
              </a:rPr>
              <a:t>classification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algorithms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trained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on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the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Niguarda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Dataset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to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predict</a:t>
            </a:r>
            <a:r>
              <a:rPr lang="es-ES" dirty="0">
                <a:latin typeface="Nunito Sans"/>
                <a:ea typeface="Calibri"/>
                <a:cs typeface="Calibri"/>
              </a:rPr>
              <a:t> a </a:t>
            </a:r>
            <a:r>
              <a:rPr lang="es-ES" dirty="0" err="1">
                <a:latin typeface="Nunito Sans"/>
                <a:ea typeface="Calibri"/>
                <a:cs typeface="Calibri"/>
              </a:rPr>
              <a:t>triage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code</a:t>
            </a:r>
            <a:r>
              <a:rPr lang="es-ES" dirty="0">
                <a:latin typeface="Nunito Sans"/>
                <a:ea typeface="Calibri"/>
                <a:cs typeface="Calibri"/>
              </a:rPr>
              <a:t> (Red, </a:t>
            </a:r>
            <a:r>
              <a:rPr lang="es-ES" dirty="0" err="1">
                <a:latin typeface="Nunito Sans"/>
                <a:ea typeface="Calibri"/>
                <a:cs typeface="Calibri"/>
              </a:rPr>
              <a:t>Yellow</a:t>
            </a:r>
            <a:r>
              <a:rPr lang="es-ES" dirty="0">
                <a:latin typeface="Nunito Sans"/>
                <a:ea typeface="Calibri"/>
                <a:cs typeface="Calibri"/>
              </a:rPr>
              <a:t>, </a:t>
            </a:r>
            <a:r>
              <a:rPr lang="es-ES" dirty="0" err="1">
                <a:latin typeface="Nunito Sans"/>
                <a:ea typeface="Calibri"/>
                <a:cs typeface="Calibri"/>
              </a:rPr>
              <a:t>or</a:t>
            </a:r>
            <a:r>
              <a:rPr lang="es-ES" dirty="0">
                <a:latin typeface="Nunito Sans"/>
                <a:ea typeface="Calibri"/>
                <a:cs typeface="Calibri"/>
              </a:rPr>
              <a:t> Green) </a:t>
            </a:r>
            <a:r>
              <a:rPr lang="es-ES" dirty="0" err="1">
                <a:latin typeface="Nunito Sans"/>
                <a:ea typeface="Calibri"/>
                <a:cs typeface="Calibri"/>
              </a:rPr>
              <a:t>for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each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patient</a:t>
            </a:r>
            <a:r>
              <a:rPr lang="es-ES" dirty="0">
                <a:latin typeface="Nunito Sans"/>
                <a:ea typeface="Calibri"/>
                <a:cs typeface="Calibri"/>
              </a:rPr>
              <a:t>. </a:t>
            </a:r>
            <a:r>
              <a:rPr lang="es-ES" dirty="0" err="1">
                <a:latin typeface="Nunito Sans"/>
                <a:ea typeface="Calibri"/>
                <a:cs typeface="Calibri"/>
              </a:rPr>
              <a:t>Each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prediction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is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accompanied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by</a:t>
            </a:r>
            <a:r>
              <a:rPr lang="es-ES" dirty="0">
                <a:latin typeface="Nunito Sans"/>
                <a:ea typeface="Calibri"/>
                <a:cs typeface="Calibri"/>
              </a:rPr>
              <a:t> a </a:t>
            </a:r>
            <a:r>
              <a:rPr lang="es-ES" dirty="0" err="1">
                <a:latin typeface="Nunito Sans"/>
                <a:ea typeface="Calibri"/>
                <a:cs typeface="Calibri"/>
              </a:rPr>
              <a:t>probability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that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reflects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the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model’s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assessment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of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the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patient’s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condition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severity</a:t>
            </a:r>
            <a:r>
              <a:rPr lang="es-ES" dirty="0">
                <a:latin typeface="Nunito Sans"/>
                <a:ea typeface="Calibri"/>
                <a:cs typeface="Calibri"/>
              </a:rPr>
              <a:t>. </a:t>
            </a:r>
            <a:r>
              <a:rPr lang="es-ES" dirty="0" err="1">
                <a:latin typeface="Nunito Sans"/>
                <a:ea typeface="Calibri"/>
                <a:cs typeface="Calibri"/>
              </a:rPr>
              <a:t>These</a:t>
            </a:r>
            <a:r>
              <a:rPr lang="es-ES" dirty="0">
                <a:latin typeface="Nunito Sans"/>
                <a:ea typeface="Calibri"/>
                <a:cs typeface="Calibri"/>
              </a:rPr>
              <a:t> AI-</a:t>
            </a:r>
            <a:r>
              <a:rPr lang="es-ES" dirty="0" err="1">
                <a:latin typeface="Nunito Sans"/>
                <a:ea typeface="Calibri"/>
                <a:cs typeface="Calibri"/>
              </a:rPr>
              <a:t>generated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triage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codes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work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alongside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field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assessments</a:t>
            </a:r>
            <a:r>
              <a:rPr lang="es-ES" dirty="0">
                <a:latin typeface="Nunito Sans"/>
                <a:ea typeface="Calibri"/>
                <a:cs typeface="Calibri"/>
              </a:rPr>
              <a:t>, </a:t>
            </a:r>
            <a:r>
              <a:rPr lang="es-ES" dirty="0" err="1">
                <a:latin typeface="Nunito Sans"/>
                <a:ea typeface="Calibri"/>
                <a:cs typeface="Calibri"/>
              </a:rPr>
              <a:t>enhancing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triage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decisions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without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replacing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the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professional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judgment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of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healthcare</a:t>
            </a:r>
            <a:r>
              <a:rPr lang="es-ES" dirty="0">
                <a:latin typeface="Nunito Sans"/>
                <a:ea typeface="Calibri"/>
                <a:cs typeface="Calibri"/>
              </a:rPr>
              <a:t> </a:t>
            </a:r>
            <a:r>
              <a:rPr lang="es-ES" dirty="0" err="1">
                <a:latin typeface="Nunito Sans"/>
                <a:ea typeface="Calibri"/>
                <a:cs typeface="Calibri"/>
              </a:rPr>
              <a:t>providers</a:t>
            </a:r>
            <a:r>
              <a:rPr lang="es-ES" dirty="0">
                <a:latin typeface="Nunito Sans"/>
                <a:ea typeface="Calibri"/>
                <a:cs typeface="Calibri"/>
              </a:rPr>
              <a:t>. </a:t>
            </a:r>
          </a:p>
          <a:p>
            <a:r>
              <a:rPr lang="es-ES" dirty="0" err="1"/>
              <a:t>Information</a:t>
            </a:r>
            <a:r>
              <a:rPr lang="es-ES" dirty="0"/>
              <a:t> </a:t>
            </a:r>
            <a:r>
              <a:rPr lang="es-ES" dirty="0" err="1"/>
              <a:t>needed</a:t>
            </a:r>
            <a:r>
              <a:rPr lang="es-ES" dirty="0"/>
              <a:t>:</a:t>
            </a:r>
          </a:p>
          <a:p>
            <a:pPr lvl="1">
              <a:buFont typeface="Courier New" panose="02000803040000020004" pitchFamily="50" charset="0"/>
              <a:buChar char="o"/>
            </a:pPr>
            <a:r>
              <a:rPr lang="es-ES" dirty="0" err="1"/>
              <a:t>Patients</a:t>
            </a:r>
            <a:r>
              <a:rPr lang="es-ES" dirty="0"/>
              <a:t> vital </a:t>
            </a:r>
            <a:r>
              <a:rPr lang="es-ES" dirty="0" err="1"/>
              <a:t>signs</a:t>
            </a:r>
            <a:r>
              <a:rPr lang="es-ES" dirty="0"/>
              <a:t>.</a:t>
            </a:r>
          </a:p>
          <a:p>
            <a:pPr lvl="1">
              <a:buFont typeface="Courier New" panose="02000803040000020004" pitchFamily="50" charset="0"/>
              <a:buChar char="o"/>
            </a:pPr>
            <a:r>
              <a:rPr lang="es-ES" dirty="0" err="1"/>
              <a:t>Patient</a:t>
            </a:r>
            <a:r>
              <a:rPr lang="es-ES" dirty="0"/>
              <a:t> </a:t>
            </a:r>
            <a:r>
              <a:rPr lang="es-ES" dirty="0" err="1"/>
              <a:t>triage</a:t>
            </a:r>
            <a:r>
              <a:rPr lang="es-ES" dirty="0"/>
              <a:t> status.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65962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45361D-5EB5-4BB8-B956-CBD2EDFB1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NIT-MR AI and Predictive Analytics components and services</a:t>
            </a:r>
            <a:endParaRPr lang="en-I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9A1C51-C394-43A1-828A-6FBDB50F3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281861"/>
            <a:ext cx="6784900" cy="5033213"/>
          </a:xfrm>
        </p:spPr>
        <p:txBody>
          <a:bodyPr bIns="36000">
            <a:normAutofit fontScale="47500" lnSpcReduction="20000"/>
          </a:bodyPr>
          <a:lstStyle/>
          <a:p>
            <a:pPr marL="228600" lvl="1">
              <a:lnSpc>
                <a:spcPct val="120000"/>
              </a:lnSpc>
              <a:spcBef>
                <a:spcPts val="1000"/>
              </a:spcBef>
            </a:pPr>
            <a:r>
              <a:rPr lang="en-GB" sz="2500" b="1" dirty="0"/>
              <a:t>AI-driven triage systems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500" b="1" dirty="0"/>
              <a:t>Unmanned Aerial Remote Triage Indicator and vital parameter estimation System (UAR-TIS)</a:t>
            </a:r>
            <a:r>
              <a:rPr lang="en-IE" sz="2500" b="1" dirty="0"/>
              <a:t>,</a:t>
            </a:r>
            <a:r>
              <a:rPr lang="en-GB" sz="2500" dirty="0"/>
              <a:t> detection of injured persons based on body position, movement, temperature and image-based extracted features such as blood or bones; Positioning of individuals; Autonomous navigation around possible injured people; Respiration rate detection; Pulse detection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500" b="1" dirty="0" err="1"/>
              <a:t>SmartPro</a:t>
            </a:r>
            <a:r>
              <a:rPr lang="en-GB" sz="2500" b="1" dirty="0"/>
              <a:t> service, </a:t>
            </a:r>
            <a:r>
              <a:rPr lang="en-GB" sz="2500" dirty="0"/>
              <a:t>current state (Real-time monitoring ) of individuals and provides vital prognosis information, enabling early detection of patient conditions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500" b="1" dirty="0"/>
              <a:t>Thermographic Scanning System, </a:t>
            </a:r>
            <a:r>
              <a:rPr lang="en-GB" sz="2500" dirty="0"/>
              <a:t>FRs can seamlessly share crucial information, such as the patient's location, photos, and vital parameters in a non-contact manner</a:t>
            </a:r>
          </a:p>
          <a:p>
            <a:pPr>
              <a:lnSpc>
                <a:spcPct val="220000"/>
              </a:lnSpc>
              <a:spcBef>
                <a:spcPts val="600"/>
              </a:spcBef>
            </a:pPr>
            <a:r>
              <a:rPr lang="en-GB" sz="2500" b="1" dirty="0"/>
              <a:t>Predictive modelling for resource demand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IE" sz="2300" b="1" dirty="0" err="1"/>
              <a:t>VitalAI</a:t>
            </a:r>
            <a:r>
              <a:rPr lang="en-IE" sz="2300" b="1" dirty="0"/>
              <a:t> service</a:t>
            </a:r>
            <a:r>
              <a:rPr lang="en-IE" sz="2300" dirty="0"/>
              <a:t>, Risk Estimation (RE) provides mortality prediction information</a:t>
            </a:r>
            <a:endParaRPr lang="en-GB" sz="2300" b="1" dirty="0"/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300" b="1" dirty="0" err="1"/>
              <a:t>SmartPro</a:t>
            </a:r>
            <a:r>
              <a:rPr lang="en-GB" sz="2300" b="1" dirty="0"/>
              <a:t> service, </a:t>
            </a:r>
            <a:r>
              <a:rPr lang="en-GB" sz="2300" dirty="0"/>
              <a:t>RE  enabling early detection of patient conditions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PT" sz="2300" b="1" dirty="0"/>
              <a:t>EUNOMIA</a:t>
            </a:r>
            <a:r>
              <a:rPr lang="pt-PT" sz="2300" dirty="0"/>
              <a:t>, </a:t>
            </a:r>
            <a:r>
              <a:rPr lang="en-GB" sz="2300" dirty="0"/>
              <a:t>provides the transport Estimated Time of Arrival (ETA)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PT" sz="2300" b="1" dirty="0"/>
              <a:t>E</a:t>
            </a:r>
            <a:r>
              <a:rPr lang="en-GB" sz="2300" b="1" dirty="0"/>
              <a:t>DRA</a:t>
            </a:r>
            <a:r>
              <a:rPr lang="en-GB" sz="2300" dirty="0"/>
              <a:t>, provides scheduling for patient treatment based on defined treatment path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pt-PT" sz="2300" b="1" dirty="0"/>
              <a:t>P</a:t>
            </a:r>
            <a:r>
              <a:rPr lang="en-GB" sz="2300" b="1" dirty="0"/>
              <a:t>PARE</a:t>
            </a:r>
            <a:r>
              <a:rPr lang="en-GB" sz="2300" dirty="0"/>
              <a:t>, Patient predictive assessment and RE, enhance the efficiency of emergency medical response operations.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500" b="1" dirty="0"/>
              <a:t>Decision support systems for emergency responder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300" b="1" dirty="0"/>
              <a:t>Unmanned Aerial Rapid Scene Assessment System (UAR-SAS): </a:t>
            </a:r>
            <a:r>
              <a:rPr lang="en-GB" sz="2300" dirty="0"/>
              <a:t>Exploration of the affected area, object detection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PT" sz="2300" b="1" dirty="0"/>
              <a:t>E</a:t>
            </a:r>
            <a:r>
              <a:rPr lang="en-GB" sz="2300" b="1" dirty="0"/>
              <a:t>UNOMIA, </a:t>
            </a:r>
            <a:r>
              <a:rPr lang="en-GB" sz="2300" dirty="0"/>
              <a:t>information on transport, vehicle/ambulances schedules and availability of these resources (fundamental information for allocating these types of resources).</a:t>
            </a:r>
          </a:p>
        </p:txBody>
      </p:sp>
    </p:spTree>
    <p:extLst>
      <p:ext uri="{BB962C8B-B14F-4D97-AF65-F5344CB8AC3E}">
        <p14:creationId xmlns:p14="http://schemas.microsoft.com/office/powerpoint/2010/main" val="2412276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55042-5B30-473D-8BB9-82878C698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Challenges and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2B3ED-F561-4A58-8E32-33F4C7356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GB"/>
              <a:t>Using AI within the medical field requires access to representative and preferably also balanced data – Which is a challenge within the MCI domain.</a:t>
            </a:r>
            <a:endParaRPr lang="en-US">
              <a:solidFill>
                <a:srgbClr val="3F3F3F"/>
              </a:solidFill>
            </a:endParaRPr>
          </a:p>
          <a:p>
            <a:pPr>
              <a:lnSpc>
                <a:spcPct val="120000"/>
              </a:lnSpc>
            </a:pPr>
            <a:r>
              <a:rPr lang="en-GB"/>
              <a:t>Data availability, the data is necessary to verify the AI models.</a:t>
            </a:r>
          </a:p>
          <a:p>
            <a:pPr>
              <a:lnSpc>
                <a:spcPct val="120000"/>
              </a:lnSpc>
            </a:pPr>
            <a:r>
              <a:rPr lang="en-GB"/>
              <a:t>Data is often also needed to train the AI models. Within MCI the available data is often not suitable or representative for the situation </a:t>
            </a:r>
          </a:p>
          <a:p>
            <a:pPr>
              <a:lnSpc>
                <a:spcPct val="120000"/>
              </a:lnSpc>
            </a:pPr>
            <a:r>
              <a:rPr lang="en-GB"/>
              <a:t>A discussion on what kind/degree of errors are acceptable is needed.</a:t>
            </a:r>
          </a:p>
          <a:p>
            <a:pPr>
              <a:lnSpc>
                <a:spcPct val="120000"/>
              </a:lnSpc>
            </a:pPr>
            <a:r>
              <a:rPr lang="en-GB"/>
              <a:t>AI based system that are trained using reinforcement learning (RL).</a:t>
            </a:r>
          </a:p>
          <a:p>
            <a:pPr>
              <a:lnSpc>
                <a:spcPct val="120000"/>
              </a:lnSpc>
            </a:pPr>
            <a:r>
              <a:rPr lang="en-IE">
                <a:cs typeface="Times New Roman"/>
              </a:rPr>
              <a:t>Maintenance of human autonomy (AI tools must act as decision support systems)</a:t>
            </a:r>
            <a:endParaRPr lang="en-GB">
              <a:cs typeface="Times New Roman"/>
            </a:endParaRPr>
          </a:p>
          <a:p>
            <a:pPr>
              <a:lnSpc>
                <a:spcPct val="120000"/>
              </a:lnSpc>
            </a:pPr>
            <a:r>
              <a:rPr lang="en-IE">
                <a:cs typeface="Times New Roman"/>
              </a:rPr>
              <a:t>Smooth and resilient data transmission (e.g. satellite communication, 5G)</a:t>
            </a:r>
            <a:endParaRPr lang="en-GB"/>
          </a:p>
          <a:p>
            <a:pPr>
              <a:lnSpc>
                <a:spcPct val="120000"/>
              </a:lnSpc>
            </a:pPr>
            <a:r>
              <a:rPr lang="en-IE">
                <a:cs typeface="Times New Roman"/>
              </a:rPr>
              <a:t>Transparency and interpretability in the recommendations (explainable AI)</a:t>
            </a:r>
            <a:endParaRPr lang="en-GB"/>
          </a:p>
          <a:p>
            <a:pPr>
              <a:lnSpc>
                <a:spcPct val="120000"/>
              </a:lnSpc>
            </a:pPr>
            <a:r>
              <a:rPr lang="en-IE">
                <a:cs typeface="Times New Roman"/>
              </a:rPr>
              <a:t>Ethical and legal concerns (unbiased recommendations, protection of personal data) </a:t>
            </a:r>
            <a:endParaRPr lang="en-GB"/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96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5E47B-0FE0-4260-96F2-B2890504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Future work\directions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09678-A16F-4108-84A2-486F9B6EA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/>
              <a:t>There are many exiting venues for future work with drone-based systems UAR-SAS (Unmanned Aerial Rapid Scene Assessment System) and UAR-TIS (Unmanned Aerial Remote Triage Indicator and vital parameter estimation).  For example:</a:t>
            </a:r>
          </a:p>
          <a:p>
            <a:pPr lvl="1">
              <a:lnSpc>
                <a:spcPct val="120000"/>
              </a:lnSpc>
            </a:pPr>
            <a:r>
              <a:rPr lang="en-GB"/>
              <a:t>increasing the automation aspects, e.g.,  automatic calculations of  flight paths, area coverage, automatic drone positioning, ...</a:t>
            </a:r>
          </a:p>
          <a:p>
            <a:pPr lvl="1">
              <a:lnSpc>
                <a:spcPct val="120000"/>
              </a:lnSpc>
            </a:pPr>
            <a:r>
              <a:rPr lang="en-GB"/>
              <a:t>making a swarm-based system to increase area coverage and detection and estimation speed</a:t>
            </a:r>
          </a:p>
          <a:p>
            <a:pPr lvl="1">
              <a:lnSpc>
                <a:spcPct val="120000"/>
              </a:lnSpc>
            </a:pPr>
            <a:r>
              <a:rPr lang="en-GB"/>
              <a:t>Minimizing the UAR-TIS system</a:t>
            </a:r>
          </a:p>
          <a:p>
            <a:pPr lvl="1">
              <a:lnSpc>
                <a:spcPct val="120000"/>
              </a:lnSpc>
            </a:pPr>
            <a:r>
              <a:rPr lang="en-GB"/>
              <a:t>Changing the deliverance system to a ground-based system, e.g., a "dog“</a:t>
            </a:r>
          </a:p>
          <a:p>
            <a:r>
              <a:rPr lang="en-GB"/>
              <a:t>Refining and optimizing AI algorithms with data generated by a toolkit like Nightingale. By enhancing the dataset with more relevant and high-quality data, we can continue to train AI models that produce more accurate and effective results.</a:t>
            </a:r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508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149E0B-BF5A-4D65-ADA5-B89941C321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12091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332BA-39EA-4296-AD8B-2FB9DBFB5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0633" y="619916"/>
            <a:ext cx="6997346" cy="1762880"/>
          </a:xfrm>
        </p:spPr>
        <p:txBody>
          <a:bodyPr/>
          <a:lstStyle/>
          <a:p>
            <a:r>
              <a:rPr lang="en-IE">
                <a:latin typeface="+mn-lt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94D7C1-DA90-448C-8C6A-E2DE4172F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489" y="2996195"/>
            <a:ext cx="5704174" cy="865610"/>
          </a:xfrm>
        </p:spPr>
        <p:txBody>
          <a:bodyPr/>
          <a:lstStyle/>
          <a:p>
            <a:endParaRPr lang="en-IE"/>
          </a:p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42925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5A4161-90AA-441E-A643-7F8D65E71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>
                <a:latin typeface="+mn-lt"/>
              </a:rPr>
              <a:t>Agenda</a:t>
            </a:r>
            <a:endParaRPr lang="en-I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1D2B49-997A-4CA6-866E-CB8AF770F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/>
              <a:t>Introduction, </a:t>
            </a:r>
          </a:p>
          <a:p>
            <a:pPr lvl="1"/>
            <a:r>
              <a:rPr lang="en-GB" dirty="0"/>
              <a:t>Mass Casualty Incidents (MCIs) and their challenges</a:t>
            </a:r>
            <a:endParaRPr lang="en-IE" dirty="0"/>
          </a:p>
          <a:p>
            <a:r>
              <a:rPr lang="en-GB" dirty="0"/>
              <a:t>Novel Integrated Toolkit for Emergency Medical Response (NIT-MR) AI and Predictive Analytics components and services</a:t>
            </a:r>
          </a:p>
          <a:p>
            <a:pPr lvl="1"/>
            <a:r>
              <a:rPr lang="en-GB" dirty="0"/>
              <a:t>key tools and technology  focus on impact for MCIs</a:t>
            </a:r>
          </a:p>
          <a:p>
            <a:r>
              <a:rPr lang="en-IE" dirty="0"/>
              <a:t>Challenges and Limitations</a:t>
            </a:r>
          </a:p>
          <a:p>
            <a:r>
              <a:rPr lang="en-GB" dirty="0"/>
              <a:t>Future work\directions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99988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ABEB2D4-DDC4-45CE-88DD-64848FB287B2}"/>
              </a:ext>
            </a:extLst>
          </p:cNvPr>
          <p:cNvSpPr/>
          <p:nvPr/>
        </p:nvSpPr>
        <p:spPr>
          <a:xfrm>
            <a:off x="7211028" y="1813891"/>
            <a:ext cx="4980972" cy="3217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45361D-5EB5-4BB8-B956-CBD2EDFB1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Introduction,</a:t>
            </a:r>
            <a:br>
              <a:rPr lang="en-GB"/>
            </a:br>
            <a:r>
              <a:rPr lang="en-GB"/>
              <a:t>Mass Casualty Incidents (MCIs) and their challenges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9A1C51-C394-43A1-828A-6FBDB50F3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332104"/>
            <a:ext cx="6784900" cy="4774883"/>
          </a:xfrm>
        </p:spPr>
        <p:txBody>
          <a:bodyPr>
            <a:normAutofit/>
          </a:bodyPr>
          <a:lstStyle/>
          <a:p>
            <a:r>
              <a:rPr lang="en-GB" sz="1500" dirty="0"/>
              <a:t>MCIs can range from a few dozen to thousands of victims, causing pressure on resources e.g.: FRs, transports, hospitals and other critical infrastructures. They often involve a mixture of traumatic injuries, medical conditions and environmental factors where getting an overview from the field of the situation as soon as possible is essential.</a:t>
            </a:r>
          </a:p>
          <a:p>
            <a:r>
              <a:rPr lang="pt-PT" sz="1500" dirty="0" err="1"/>
              <a:t>Challenges</a:t>
            </a:r>
            <a:r>
              <a:rPr lang="pt-PT" sz="1500" dirty="0"/>
              <a:t> </a:t>
            </a:r>
            <a:r>
              <a:rPr lang="en-GB" sz="1500" dirty="0"/>
              <a:t>that NIT-MR AI and Predictive Analytics components and services can help: accelerate knowledge of the scale of the crisis; resource allocation; time sensitivity, information overload.</a:t>
            </a:r>
            <a:endParaRPr lang="en-GB" dirty="0"/>
          </a:p>
          <a:p>
            <a:r>
              <a:rPr lang="pt-PT" dirty="0"/>
              <a:t>T</a:t>
            </a:r>
            <a:r>
              <a:rPr lang="en-GB" sz="1500" dirty="0"/>
              <a:t>he NIT-MR AI and Predictive Analytics offer promising solutions. These tools provide real-time insights, rapid scene assessment, forecast resource needs, and improve the decision-making process during these complex, high-pressure events. Let's explore how these technologies transform MCI response.</a:t>
            </a:r>
          </a:p>
          <a:p>
            <a:endParaRPr lang="en-I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D477D2-A8D1-4822-B74C-17D7CA484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219" y="2082796"/>
            <a:ext cx="4746781" cy="275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97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AB1BA-0838-474C-BBC3-6AEC3CF66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0633" y="619916"/>
            <a:ext cx="6997346" cy="1762880"/>
          </a:xfrm>
        </p:spPr>
        <p:txBody>
          <a:bodyPr/>
          <a:lstStyle/>
          <a:p>
            <a:r>
              <a:rPr lang="en-GB" dirty="0"/>
              <a:t>The  NIT-MR AI and Predictive Analytics components and services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FCDF31-B127-4245-B6C6-E9EA62EBA5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489" y="2996195"/>
            <a:ext cx="5704174" cy="865610"/>
          </a:xfrm>
        </p:spPr>
        <p:txBody>
          <a:bodyPr/>
          <a:lstStyle/>
          <a:p>
            <a:r>
              <a:rPr lang="en-GB"/>
              <a:t> key tools and technology  focus on impact for MCIs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81624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A52DD-D4FD-3A8D-DD70-168766C0B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Unmanned aerial systems</a:t>
            </a:r>
          </a:p>
        </p:txBody>
      </p:sp>
      <p:pic>
        <p:nvPicPr>
          <p:cNvPr id="8" name="Content Placeholder 3" descr="A yellow drone with black wheels&#10;&#10;Description automatically generated">
            <a:extLst>
              <a:ext uri="{FF2B5EF4-FFF2-40B4-BE49-F238E27FC236}">
                <a16:creationId xmlns:a16="http://schemas.microsoft.com/office/drawing/2014/main" id="{0233EFB0-44E8-F650-1196-44F509E63D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620" r="-1" b="20457"/>
          <a:stretch/>
        </p:blipFill>
        <p:spPr>
          <a:xfrm>
            <a:off x="6442426" y="-4"/>
            <a:ext cx="5989462" cy="3087595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59E8FF-490E-AA66-693D-0E39F405B9F7}"/>
              </a:ext>
            </a:extLst>
          </p:cNvPr>
          <p:cNvSpPr txBox="1"/>
          <p:nvPr/>
        </p:nvSpPr>
        <p:spPr>
          <a:xfrm>
            <a:off x="10717426" y="2695832"/>
            <a:ext cx="1476633" cy="400110"/>
          </a:xfrm>
          <a:prstGeom prst="rect">
            <a:avLst/>
          </a:prstGeom>
          <a:solidFill>
            <a:srgbClr val="00B0F0"/>
          </a:solidFill>
          <a:ln>
            <a:solidFill>
              <a:schemeClr val="bg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UAR-TIS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0F5598-BC6E-6AA8-F88E-117CF7A57FF3}"/>
              </a:ext>
            </a:extLst>
          </p:cNvPr>
          <p:cNvSpPr txBox="1"/>
          <p:nvPr/>
        </p:nvSpPr>
        <p:spPr>
          <a:xfrm>
            <a:off x="10717426" y="6454345"/>
            <a:ext cx="1476633" cy="400110"/>
          </a:xfrm>
          <a:prstGeom prst="rect">
            <a:avLst/>
          </a:prstGeom>
          <a:solidFill>
            <a:srgbClr val="00B0F0"/>
          </a:solidFill>
          <a:ln>
            <a:solidFill>
              <a:schemeClr val="bg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UAR-SAS</a:t>
            </a:r>
          </a:p>
        </p:txBody>
      </p:sp>
      <p:pic>
        <p:nvPicPr>
          <p:cNvPr id="13" name="Picture 12" descr="M3&#10;">
            <a:extLst>
              <a:ext uri="{FF2B5EF4-FFF2-40B4-BE49-F238E27FC236}">
                <a16:creationId xmlns:a16="http://schemas.microsoft.com/office/drawing/2014/main" id="{1D56995A-93AC-9C41-D2BF-FE275F539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6" y="4630555"/>
            <a:ext cx="3819716" cy="22260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F49E5C-8A03-041E-A230-503FC6F9E101}"/>
              </a:ext>
            </a:extLst>
          </p:cNvPr>
          <p:cNvSpPr txBox="1"/>
          <p:nvPr/>
        </p:nvSpPr>
        <p:spPr>
          <a:xfrm>
            <a:off x="2307204" y="6440234"/>
            <a:ext cx="1476633" cy="400110"/>
          </a:xfrm>
          <a:prstGeom prst="rect">
            <a:avLst/>
          </a:prstGeom>
          <a:solidFill>
            <a:srgbClr val="00B0F0"/>
          </a:solidFill>
          <a:ln>
            <a:solidFill>
              <a:schemeClr val="bg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M3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3248B0-D850-38A7-4AAB-6270B883A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281862"/>
            <a:ext cx="6784900" cy="3504884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/>
              <a:t>UAR-SAS, UAR-TIS, M3, and the other analysis components are  especially designed to be used by first responders in MCI-scenarios to obtain better overview and increase the medical situational awareness. Functionality include, but not limited to:</a:t>
            </a:r>
          </a:p>
          <a:p>
            <a:pPr lvl="1">
              <a:buFont typeface="Courier New" panose="02000803040000020004" pitchFamily="50" charset="0"/>
              <a:buChar char="o"/>
            </a:pPr>
            <a:r>
              <a:rPr lang="en-US" dirty="0"/>
              <a:t>Mission communication, Drone status, Automatic task area assignment, etc.</a:t>
            </a:r>
          </a:p>
          <a:p>
            <a:pPr lvl="1">
              <a:buFont typeface="Courier New" panose="02000803040000020004" pitchFamily="50" charset="0"/>
              <a:buChar char="o"/>
            </a:pPr>
            <a:r>
              <a:rPr lang="en-US" dirty="0"/>
              <a:t>Automatic object detection, position estimation, and situational threshold adaption</a:t>
            </a:r>
            <a:endParaRPr lang="en-US" sz="1600" dirty="0"/>
          </a:p>
          <a:p>
            <a:pPr lvl="1">
              <a:buFont typeface="Courier New" panose="02000803040000020004" pitchFamily="50" charset="0"/>
              <a:buChar char="o"/>
            </a:pPr>
            <a:r>
              <a:rPr lang="en-US" dirty="0"/>
              <a:t>Estimation of vital parameters, respiration rate (RR), Hard Rate (HR)</a:t>
            </a:r>
            <a:endParaRPr lang="en-US" sz="1600" dirty="0"/>
          </a:p>
        </p:txBody>
      </p:sp>
      <p:pic>
        <p:nvPicPr>
          <p:cNvPr id="16" name="Picture 15" descr="A building with trees and grass&#10;&#10;Description automatically generated">
            <a:extLst>
              <a:ext uri="{FF2B5EF4-FFF2-40B4-BE49-F238E27FC236}">
                <a16:creationId xmlns:a16="http://schemas.microsoft.com/office/drawing/2014/main" id="{CF1270C0-68F9-2E48-C3AF-7BF373A32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259" y="4628444"/>
            <a:ext cx="4044814" cy="2991556"/>
          </a:xfrm>
          <a:prstGeom prst="rect">
            <a:avLst/>
          </a:prstGeom>
        </p:spPr>
      </p:pic>
      <p:pic>
        <p:nvPicPr>
          <p:cNvPr id="10" name="Picture 9" descr="A drone with a camera&#10;&#10;Description automatically generated">
            <a:extLst>
              <a:ext uri="{FF2B5EF4-FFF2-40B4-BE49-F238E27FC236}">
                <a16:creationId xmlns:a16="http://schemas.microsoft.com/office/drawing/2014/main" id="{6D36B8C1-AD5B-227F-21EC-B35BE58B8D8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112" b="11153"/>
          <a:stretch/>
        </p:blipFill>
        <p:spPr>
          <a:xfrm>
            <a:off x="6455282" y="4409733"/>
            <a:ext cx="5976606" cy="2448267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52495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F424B2-BB1F-E32F-53CF-9BD5203B0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err="1"/>
              <a:t>VitalAI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056D6D-F66C-0565-5BA9-BC7DB6B6B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s-ES" b="1" dirty="0" err="1"/>
              <a:t>Objective</a:t>
            </a:r>
            <a:r>
              <a:rPr lang="es-ES" dirty="0"/>
              <a:t>: </a:t>
            </a:r>
            <a:r>
              <a:rPr lang="es-ES" dirty="0" err="1"/>
              <a:t>estimation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probability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survival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patients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next</a:t>
            </a:r>
            <a:r>
              <a:rPr lang="es-ES" dirty="0"/>
              <a:t> </a:t>
            </a:r>
            <a:r>
              <a:rPr lang="es-ES" dirty="0" err="1"/>
              <a:t>hours</a:t>
            </a:r>
            <a:r>
              <a:rPr lang="es-ES" dirty="0"/>
              <a:t> and </a:t>
            </a:r>
            <a:r>
              <a:rPr lang="es-ES" dirty="0" err="1"/>
              <a:t>ranks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most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least</a:t>
            </a:r>
            <a:r>
              <a:rPr lang="es-ES" dirty="0"/>
              <a:t> </a:t>
            </a:r>
            <a:r>
              <a:rPr lang="es-ES" dirty="0" err="1"/>
              <a:t>critical</a:t>
            </a:r>
            <a:r>
              <a:rPr lang="es-ES" dirty="0"/>
              <a:t> </a:t>
            </a:r>
            <a:r>
              <a:rPr lang="es-ES" dirty="0" err="1"/>
              <a:t>patients</a:t>
            </a:r>
            <a:r>
              <a:rPr lang="es-ES" dirty="0"/>
              <a:t>.</a:t>
            </a:r>
          </a:p>
          <a:p>
            <a:r>
              <a:rPr lang="es-ES" dirty="0" err="1"/>
              <a:t>Based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machine </a:t>
            </a:r>
            <a:r>
              <a:rPr lang="es-ES" dirty="0" err="1"/>
              <a:t>learning</a:t>
            </a:r>
            <a:r>
              <a:rPr lang="es-ES" dirty="0"/>
              <a:t> </a:t>
            </a:r>
            <a:r>
              <a:rPr lang="es-ES" dirty="0" err="1"/>
              <a:t>algorithms</a:t>
            </a:r>
            <a:r>
              <a:rPr lang="es-ES" dirty="0"/>
              <a:t> </a:t>
            </a:r>
            <a:r>
              <a:rPr lang="es-ES" dirty="0" err="1"/>
              <a:t>related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survival</a:t>
            </a:r>
            <a:r>
              <a:rPr lang="es-ES" dirty="0"/>
              <a:t> </a:t>
            </a:r>
            <a:r>
              <a:rPr lang="es-ES" dirty="0" err="1"/>
              <a:t>analysis</a:t>
            </a:r>
            <a:r>
              <a:rPr lang="es-ES" dirty="0"/>
              <a:t>.</a:t>
            </a:r>
          </a:p>
          <a:p>
            <a:r>
              <a:rPr lang="es-ES" dirty="0" err="1"/>
              <a:t>Information</a:t>
            </a:r>
            <a:r>
              <a:rPr lang="es-ES" dirty="0"/>
              <a:t> </a:t>
            </a:r>
            <a:r>
              <a:rPr lang="es-ES" dirty="0" err="1"/>
              <a:t>needed</a:t>
            </a:r>
            <a:r>
              <a:rPr lang="es-ES" dirty="0"/>
              <a:t>:</a:t>
            </a:r>
          </a:p>
          <a:p>
            <a:pPr lvl="1">
              <a:buFont typeface="Courier New" panose="02000803040000020004" pitchFamily="50" charset="0"/>
              <a:buChar char="o"/>
            </a:pPr>
            <a:r>
              <a:rPr lang="es-ES" dirty="0" err="1"/>
              <a:t>Patient</a:t>
            </a:r>
            <a:r>
              <a:rPr lang="es-ES" dirty="0"/>
              <a:t> </a:t>
            </a:r>
            <a:r>
              <a:rPr lang="es-ES" dirty="0" err="1"/>
              <a:t>vitals</a:t>
            </a:r>
            <a:r>
              <a:rPr lang="es-ES" dirty="0"/>
              <a:t> (</a:t>
            </a:r>
            <a:r>
              <a:rPr lang="es-ES" dirty="0" err="1"/>
              <a:t>temperature</a:t>
            </a:r>
            <a:r>
              <a:rPr lang="es-ES" dirty="0"/>
              <a:t>, </a:t>
            </a:r>
            <a:r>
              <a:rPr lang="es-ES" dirty="0" err="1"/>
              <a:t>heart</a:t>
            </a:r>
            <a:r>
              <a:rPr lang="es-ES" dirty="0"/>
              <a:t> </a:t>
            </a:r>
            <a:r>
              <a:rPr lang="es-ES" dirty="0" err="1"/>
              <a:t>rate</a:t>
            </a:r>
            <a:r>
              <a:rPr lang="es-ES" dirty="0"/>
              <a:t>, </a:t>
            </a:r>
            <a:r>
              <a:rPr lang="es-ES" dirty="0" err="1"/>
              <a:t>respiratory</a:t>
            </a:r>
            <a:r>
              <a:rPr lang="es-ES" dirty="0"/>
              <a:t> </a:t>
            </a:r>
            <a:r>
              <a:rPr lang="es-ES" dirty="0" err="1"/>
              <a:t>rate</a:t>
            </a:r>
            <a:r>
              <a:rPr lang="es-ES" dirty="0"/>
              <a:t>...)</a:t>
            </a:r>
          </a:p>
          <a:p>
            <a:pPr lvl="1">
              <a:buFont typeface="Courier New" panose="02000803040000020004" pitchFamily="50" charset="0"/>
              <a:buChar char="o"/>
            </a:pPr>
            <a:r>
              <a:rPr lang="es-ES" dirty="0" err="1"/>
              <a:t>Pateint</a:t>
            </a:r>
            <a:r>
              <a:rPr lang="es-ES" dirty="0"/>
              <a:t> </a:t>
            </a:r>
            <a:r>
              <a:rPr lang="es-ES" dirty="0" err="1"/>
              <a:t>information</a:t>
            </a:r>
            <a:r>
              <a:rPr lang="es-ES" dirty="0"/>
              <a:t> (</a:t>
            </a:r>
            <a:r>
              <a:rPr lang="es-ES" dirty="0" err="1"/>
              <a:t>age</a:t>
            </a:r>
            <a:r>
              <a:rPr lang="es-ES" dirty="0"/>
              <a:t>, sex). </a:t>
            </a:r>
          </a:p>
        </p:txBody>
      </p:sp>
    </p:spTree>
    <p:extLst>
      <p:ext uri="{BB962C8B-B14F-4D97-AF65-F5344CB8AC3E}">
        <p14:creationId xmlns:p14="http://schemas.microsoft.com/office/powerpoint/2010/main" val="2149768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45361D-5EB5-4BB8-B956-CBD2EDFB1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200"/>
              <a:t>Vital Sign and Early Warning Prognosis - </a:t>
            </a:r>
            <a:r>
              <a:rPr lang="en-GB" sz="2200" err="1"/>
              <a:t>SmartPro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8C1F8-9372-081F-4F54-4B3EC513A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  <a:ea typeface="+mn-lt"/>
                <a:cs typeface="+mn-lt"/>
              </a:rPr>
              <a:t>Objective: 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Monitor vital signs in real time and provide predictions for the current and future health status of an affected individual, assisting the triage process.</a:t>
            </a:r>
            <a:endParaRPr lang="en-US" dirty="0">
              <a:solidFill>
                <a:srgbClr val="000000"/>
              </a:solidFill>
              <a:latin typeface="Nunito Sans"/>
              <a:ea typeface="Calibri"/>
              <a:cs typeface="Calibri"/>
            </a:endParaRPr>
          </a:p>
          <a:p>
            <a:pPr>
              <a:buNone/>
            </a:pPr>
            <a:r>
              <a:rPr lang="en-US" b="1" dirty="0">
                <a:solidFill>
                  <a:srgbClr val="000000"/>
                </a:solidFill>
                <a:ea typeface="+mn-lt"/>
                <a:cs typeface="+mn-lt"/>
              </a:rPr>
              <a:t>Three main functions:</a:t>
            </a:r>
            <a:endParaRPr lang="en-US" dirty="0"/>
          </a:p>
          <a:p>
            <a:pPr marL="342900" indent="-342900">
              <a:buAutoNum type="romanLcPeriod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Calculates a </a:t>
            </a:r>
            <a:r>
              <a:rPr lang="en-US" b="1" dirty="0">
                <a:solidFill>
                  <a:srgbClr val="000000"/>
                </a:solidFill>
                <a:ea typeface="+mn-lt"/>
                <a:cs typeface="+mn-lt"/>
              </a:rPr>
              <a:t>prognosis 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on the </a:t>
            </a:r>
            <a:r>
              <a:rPr lang="en-US" b="1" dirty="0">
                <a:solidFill>
                  <a:srgbClr val="000000"/>
                </a:solidFill>
                <a:ea typeface="+mn-lt"/>
                <a:cs typeface="+mn-lt"/>
              </a:rPr>
              <a:t>evolution 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of </a:t>
            </a:r>
            <a:r>
              <a:rPr lang="en-US" b="1" dirty="0">
                <a:solidFill>
                  <a:srgbClr val="000000"/>
                </a:solidFill>
                <a:ea typeface="+mn-lt"/>
                <a:cs typeface="+mn-lt"/>
              </a:rPr>
              <a:t>vital signs 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per individual (SPO2, heart rate, respiratory rate, SBP, DBP and shock index), using:</a:t>
            </a:r>
            <a:endParaRPr lang="en-US" dirty="0">
              <a:solidFill>
                <a:srgbClr val="000000"/>
              </a:solidFill>
            </a:endParaRPr>
          </a:p>
          <a:p>
            <a:pPr marL="800100" lvl="1" indent="-342900">
              <a:buFont typeface="TT Norms Bold"/>
              <a:buChar char="+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Deep learning LSTM models, learning and finetuning as time goes on</a:t>
            </a:r>
          </a:p>
          <a:p>
            <a:pPr marL="800100" lvl="1" indent="-342900">
              <a:buFont typeface="TT Norms Bold"/>
              <a:buChar char="+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Machine learning Naïve Drift model cluster for early predictions</a:t>
            </a:r>
          </a:p>
          <a:p>
            <a:pPr marL="342900" indent="-342900">
              <a:buAutoNum type="romanLcPeriod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Computes </a:t>
            </a:r>
            <a:r>
              <a:rPr lang="en-US" b="1" dirty="0">
                <a:solidFill>
                  <a:srgbClr val="000000"/>
                </a:solidFill>
                <a:ea typeface="+mn-lt"/>
                <a:cs typeface="+mn-lt"/>
              </a:rPr>
              <a:t>severity early warning scores 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based on the current measured vital signs and the computed vital sign prognosis</a:t>
            </a:r>
          </a:p>
          <a:p>
            <a:pPr marL="342900" indent="-342900">
              <a:buAutoNum type="romanLcPeriod"/>
            </a:pPr>
            <a:r>
              <a:rPr lang="en-US" dirty="0">
                <a:solidFill>
                  <a:srgbClr val="000000"/>
                </a:solidFill>
              </a:rPr>
              <a:t>Generates </a:t>
            </a:r>
            <a:r>
              <a:rPr lang="en-US" b="1" dirty="0">
                <a:solidFill>
                  <a:srgbClr val="000000"/>
                </a:solidFill>
              </a:rPr>
              <a:t>ABC </a:t>
            </a:r>
            <a:r>
              <a:rPr lang="en-US" dirty="0">
                <a:solidFill>
                  <a:srgbClr val="000000"/>
                </a:solidFill>
              </a:rPr>
              <a:t>(Airway, Breathing, Circulation) </a:t>
            </a:r>
            <a:r>
              <a:rPr lang="en-US" b="1" dirty="0">
                <a:solidFill>
                  <a:srgbClr val="000000"/>
                </a:solidFill>
              </a:rPr>
              <a:t>alerts </a:t>
            </a:r>
            <a:r>
              <a:rPr lang="en-US" dirty="0">
                <a:solidFill>
                  <a:srgbClr val="000000"/>
                </a:solidFill>
              </a:rPr>
              <a:t>and potential need for medical intervention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476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26E38-3DFE-1079-1F34-06857A655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28" y="365125"/>
            <a:ext cx="9959531" cy="630555"/>
          </a:xfrm>
        </p:spPr>
        <p:txBody>
          <a:bodyPr>
            <a:normAutofit/>
          </a:bodyPr>
          <a:lstStyle/>
          <a:p>
            <a:r>
              <a:rPr lang="en-GB" sz="2200" dirty="0"/>
              <a:t>Thermographic Scanning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3ED67-1CD2-C87B-3C1F-FBEF4191D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944" y="1183154"/>
            <a:ext cx="5515375" cy="4755817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en-GB" sz="1300" dirty="0">
                <a:solidFill>
                  <a:schemeClr val="accent4">
                    <a:lumMod val="75000"/>
                  </a:schemeClr>
                </a:solidFill>
              </a:rPr>
              <a:t>The</a:t>
            </a:r>
            <a:r>
              <a:rPr lang="en-GB" sz="1300" b="1" dirty="0">
                <a:solidFill>
                  <a:schemeClr val="accent4">
                    <a:lumMod val="75000"/>
                  </a:schemeClr>
                </a:solidFill>
              </a:rPr>
              <a:t> Thermographic Scanning System (TSS) </a:t>
            </a:r>
            <a:r>
              <a:rPr lang="en-US" sz="1300" dirty="0">
                <a:solidFill>
                  <a:schemeClr val="accent4">
                    <a:lumMod val="75000"/>
                  </a:schemeClr>
                </a:solidFill>
                <a:effectLst/>
                <a:latin typeface="Nunito Sans" pitchFamily="2" charset="0"/>
                <a:ea typeface="Nunito Sans" pitchFamily="2" charset="0"/>
                <a:cs typeface="Times New Roman" panose="02020603050405020304" pitchFamily="18" charset="0"/>
              </a:rPr>
              <a:t>is specifically designed to be utilized by First </a:t>
            </a:r>
            <a:r>
              <a:rPr lang="en-US" sz="1300" dirty="0">
                <a:solidFill>
                  <a:schemeClr val="accent4">
                    <a:lumMod val="75000"/>
                  </a:schemeClr>
                </a:solidFill>
                <a:latin typeface="Nunito Sans" pitchFamily="2" charset="0"/>
                <a:ea typeface="Nunito Sans" pitchFamily="2" charset="0"/>
                <a:cs typeface="Times New Roman" panose="02020603050405020304" pitchFamily="18" charset="0"/>
              </a:rPr>
              <a:t>R</a:t>
            </a:r>
            <a:r>
              <a:rPr lang="en-US" sz="1300" dirty="0">
                <a:solidFill>
                  <a:schemeClr val="accent4">
                    <a:lumMod val="75000"/>
                  </a:schemeClr>
                </a:solidFill>
                <a:effectLst/>
                <a:latin typeface="Nunito Sans" pitchFamily="2" charset="0"/>
                <a:ea typeface="Nunito Sans" pitchFamily="2" charset="0"/>
                <a:cs typeface="Times New Roman" panose="02020603050405020304" pitchFamily="18" charset="0"/>
              </a:rPr>
              <a:t>esponders (FRs) for initial triage operations</a:t>
            </a:r>
          </a:p>
          <a:p>
            <a:pPr algn="just">
              <a:spcBef>
                <a:spcPts val="0"/>
              </a:spcBef>
            </a:pPr>
            <a:r>
              <a:rPr lang="en-US" sz="1300" dirty="0">
                <a:solidFill>
                  <a:schemeClr val="accent4">
                    <a:lumMod val="75000"/>
                  </a:schemeClr>
                </a:solidFill>
                <a:latin typeface="Nunito Sans" pitchFamily="2" charset="0"/>
                <a:ea typeface="Nunito Sans" pitchFamily="2" charset="0"/>
                <a:cs typeface="Times New Roman" panose="02020603050405020304" pitchFamily="18" charset="0"/>
              </a:rPr>
              <a:t>With this tool </a:t>
            </a:r>
            <a:r>
              <a:rPr lang="en-US" sz="1300" dirty="0">
                <a:solidFill>
                  <a:schemeClr val="accent4">
                    <a:lumMod val="75000"/>
                  </a:schemeClr>
                </a:solidFill>
                <a:effectLst/>
                <a:latin typeface="Nunito Sans" pitchFamily="2" charset="0"/>
                <a:ea typeface="Nunito Sans" pitchFamily="2" charset="0"/>
                <a:cs typeface="Times New Roman" panose="02020603050405020304" pitchFamily="18" charset="0"/>
              </a:rPr>
              <a:t>FRs can seamlessly share </a:t>
            </a:r>
            <a:r>
              <a:rPr lang="en-US" sz="1300" b="1" dirty="0">
                <a:solidFill>
                  <a:schemeClr val="accent4">
                    <a:lumMod val="75000"/>
                  </a:schemeClr>
                </a:solidFill>
                <a:effectLst/>
                <a:latin typeface="Nunito Sans" pitchFamily="2" charset="0"/>
                <a:ea typeface="Nunito Sans" pitchFamily="2" charset="0"/>
                <a:cs typeface="Times New Roman" panose="02020603050405020304" pitchFamily="18" charset="0"/>
              </a:rPr>
              <a:t>crucial</a:t>
            </a:r>
            <a:r>
              <a:rPr lang="en-US" sz="1300" dirty="0">
                <a:solidFill>
                  <a:schemeClr val="accent4">
                    <a:lumMod val="75000"/>
                  </a:schemeClr>
                </a:solidFill>
                <a:effectLst/>
                <a:latin typeface="Nunito Sans" pitchFamily="2" charset="0"/>
                <a:ea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1300" b="1" dirty="0">
                <a:solidFill>
                  <a:schemeClr val="accent4">
                    <a:lumMod val="75000"/>
                  </a:schemeClr>
                </a:solidFill>
                <a:effectLst/>
                <a:latin typeface="Nunito Sans" pitchFamily="2" charset="0"/>
                <a:ea typeface="Nunito Sans" pitchFamily="2" charset="0"/>
                <a:cs typeface="Times New Roman" panose="02020603050405020304" pitchFamily="18" charset="0"/>
              </a:rPr>
              <a:t>information</a:t>
            </a:r>
            <a:r>
              <a:rPr lang="en-US" sz="1300" dirty="0">
                <a:solidFill>
                  <a:schemeClr val="accent4">
                    <a:lumMod val="75000"/>
                  </a:schemeClr>
                </a:solidFill>
                <a:effectLst/>
                <a:latin typeface="Nunito Sans" pitchFamily="2" charset="0"/>
                <a:ea typeface="Nunito Sans" pitchFamily="2" charset="0"/>
                <a:cs typeface="Times New Roman" panose="02020603050405020304" pitchFamily="18" charset="0"/>
              </a:rPr>
              <a:t>, such as the patient's location, photos, and vital parameters in a non-contact manner, </a:t>
            </a:r>
            <a:r>
              <a:rPr lang="en-US" sz="1300" u="sng" dirty="0">
                <a:solidFill>
                  <a:schemeClr val="accent4">
                    <a:lumMod val="75000"/>
                  </a:schemeClr>
                </a:solidFill>
                <a:effectLst/>
                <a:latin typeface="Nunito Sans" pitchFamily="2" charset="0"/>
                <a:ea typeface="Nunito Sans" pitchFamily="2" charset="0"/>
                <a:cs typeface="Times New Roman" panose="02020603050405020304" pitchFamily="18" charset="0"/>
              </a:rPr>
              <a:t>particularly useful in cases were is not possible or not safe to use medical devices that need to be physically applied to casualties</a:t>
            </a:r>
          </a:p>
          <a:p>
            <a:pPr algn="just">
              <a:spcBef>
                <a:spcPts val="0"/>
              </a:spcBef>
            </a:pPr>
            <a:r>
              <a:rPr lang="en-US" sz="1300" b="1" dirty="0">
                <a:solidFill>
                  <a:schemeClr val="accent4">
                    <a:lumMod val="75000"/>
                  </a:schemeClr>
                </a:solidFill>
                <a:effectLst/>
                <a:latin typeface="Nunito Sans" pitchFamily="2" charset="0"/>
                <a:ea typeface="Nunito Sans" pitchFamily="2" charset="0"/>
                <a:cs typeface="Times New Roman" panose="02020603050405020304" pitchFamily="18" charset="0"/>
              </a:rPr>
              <a:t>Vitals parameters </a:t>
            </a:r>
            <a:r>
              <a:rPr lang="en-US" sz="1300" dirty="0">
                <a:solidFill>
                  <a:schemeClr val="accent4">
                    <a:lumMod val="75000"/>
                  </a:schemeClr>
                </a:solidFill>
                <a:effectLst/>
                <a:latin typeface="Nunito Sans" pitchFamily="2" charset="0"/>
                <a:ea typeface="Nunito Sans" pitchFamily="2" charset="0"/>
                <a:cs typeface="Times New Roman" panose="02020603050405020304" pitchFamily="18" charset="0"/>
              </a:rPr>
              <a:t>are </a:t>
            </a:r>
            <a:r>
              <a:rPr lang="en-GB" sz="1300" dirty="0">
                <a:solidFill>
                  <a:schemeClr val="accent4">
                    <a:lumMod val="75000"/>
                  </a:schemeClr>
                </a:solidFill>
                <a:effectLst/>
                <a:latin typeface="Nunito Sans" pitchFamily="2" charset="0"/>
                <a:ea typeface="Nunito Sans" pitchFamily="2" charset="0"/>
                <a:cs typeface="Times New Roman" panose="02020603050405020304" pitchFamily="18" charset="0"/>
              </a:rPr>
              <a:t>extracted using Machine Learning algorithms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chemeClr val="accent4">
                    <a:lumMod val="7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The TSS vital sign monitoring includes the following components: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300" dirty="0"/>
              <a:t>a rugged smartphone (Cat S62 Pro) with thermal camera embedded;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300" dirty="0"/>
              <a:t>an Android APP to acquire data and show the results;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300" dirty="0"/>
              <a:t>a backend application that includes a machine learning model that analyses video and picture received from the APP in order extract heart rate, respiratory rate and skin temperature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24A40BB-20E2-FA36-4818-33078D0F114B}"/>
              </a:ext>
            </a:extLst>
          </p:cNvPr>
          <p:cNvSpPr txBox="1"/>
          <p:nvPr/>
        </p:nvSpPr>
        <p:spPr>
          <a:xfrm>
            <a:off x="6301341" y="1148872"/>
            <a:ext cx="5235663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1300" dirty="0">
                <a:solidFill>
                  <a:schemeClr val="accent4">
                    <a:lumMod val="75000"/>
                  </a:schemeClr>
                </a:solidFill>
              </a:rPr>
              <a:t>In the </a:t>
            </a:r>
            <a:r>
              <a:rPr lang="en-GB" sz="1300" b="1" dirty="0">
                <a:solidFill>
                  <a:schemeClr val="accent4">
                    <a:lumMod val="75000"/>
                  </a:schemeClr>
                </a:solidFill>
              </a:rPr>
              <a:t>2° Full scale Exercise</a:t>
            </a:r>
            <a:r>
              <a:rPr lang="en-GB" sz="1300" dirty="0">
                <a:solidFill>
                  <a:schemeClr val="accent4">
                    <a:lumMod val="75000"/>
                  </a:schemeClr>
                </a:solidFill>
              </a:rPr>
              <a:t>, the TSS was used by Urban Search and Rescue (USAR) operators for casualties under the rubble who could only be approached at a minimal distance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8E84B72E-6374-0697-2578-F07503661498}"/>
              </a:ext>
            </a:extLst>
          </p:cNvPr>
          <p:cNvGrpSpPr/>
          <p:nvPr/>
        </p:nvGrpSpPr>
        <p:grpSpPr>
          <a:xfrm>
            <a:off x="6641994" y="2417190"/>
            <a:ext cx="1522391" cy="3188069"/>
            <a:chOff x="8955198" y="897548"/>
            <a:chExt cx="2546992" cy="5453582"/>
          </a:xfrm>
        </p:grpSpPr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id="{19737DE5-79D0-4BB1-8444-5CE20AC54FC7}"/>
                </a:ext>
              </a:extLst>
            </p:cNvPr>
            <p:cNvSpPr txBox="1"/>
            <p:nvPr/>
          </p:nvSpPr>
          <p:spPr>
            <a:xfrm>
              <a:off x="9129252" y="5176277"/>
              <a:ext cx="22020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altLang="ko-KR" sz="1200" b="1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Edge</a:t>
              </a:r>
              <a:r>
                <a:rPr lang="it-IT" altLang="ko-KR" sz="12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Device (</a:t>
              </a:r>
              <a:r>
                <a:rPr lang="en-IE" sz="1200"/>
                <a:t>Cat S62 Pro)</a:t>
              </a:r>
              <a:r>
                <a:rPr lang="it-IT" altLang="ko-KR" sz="12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endParaRPr lang="ko-KR" altLang="en-US" sz="1200"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5897D48E-22D8-A8FC-1673-80FF767F2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55198" y="897548"/>
              <a:ext cx="2546992" cy="5453582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CD68FEF2-52C4-A8F0-78D7-591E89E19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80154" y="2558643"/>
              <a:ext cx="822677" cy="912782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40C3A4F2-785E-48EB-4BA2-10AFCF496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73949" y="1709737"/>
              <a:ext cx="2057400" cy="3286125"/>
            </a:xfrm>
            <a:prstGeom prst="rect">
              <a:avLst/>
            </a:prstGeom>
          </p:spPr>
        </p:pic>
      </p:grpSp>
      <p:pic>
        <p:nvPicPr>
          <p:cNvPr id="20" name="Immagine 19">
            <a:extLst>
              <a:ext uri="{FF2B5EF4-FFF2-40B4-BE49-F238E27FC236}">
                <a16:creationId xmlns:a16="http://schemas.microsoft.com/office/drawing/2014/main" id="{A34E21BE-E334-8365-1444-55115DF4FF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9782" y="4741036"/>
            <a:ext cx="2217080" cy="1936183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F6BCA5D4-4580-46CE-786F-9A08BF0EA4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9172" y="1994561"/>
            <a:ext cx="163830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96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IGHTINGALE">
      <a:dk1>
        <a:srgbClr val="3F3F3F"/>
      </a:dk1>
      <a:lt1>
        <a:sysClr val="window" lastClr="FFFFFF"/>
      </a:lt1>
      <a:dk2>
        <a:srgbClr val="6B6B6B"/>
      </a:dk2>
      <a:lt2>
        <a:srgbClr val="F2F2F2"/>
      </a:lt2>
      <a:accent1>
        <a:srgbClr val="17BDC1"/>
      </a:accent1>
      <a:accent2>
        <a:srgbClr val="052E30"/>
      </a:accent2>
      <a:accent3>
        <a:srgbClr val="E5786A"/>
      </a:accent3>
      <a:accent4>
        <a:srgbClr val="04727A"/>
      </a:accent4>
      <a:accent5>
        <a:srgbClr val="C8AD55"/>
      </a:accent5>
      <a:accent6>
        <a:srgbClr val="80475E"/>
      </a:accent6>
      <a:hlink>
        <a:srgbClr val="03A3AA"/>
      </a:hlink>
      <a:folHlink>
        <a:srgbClr val="E5786A"/>
      </a:folHlink>
    </a:clrScheme>
    <a:fontScheme name="Nightingale">
      <a:majorFont>
        <a:latin typeface="Be Vietnam"/>
        <a:ea typeface=""/>
        <a:cs typeface=""/>
      </a:majorFont>
      <a:minorFont>
        <a:latin typeface="Nuni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0dc260c-8477-4ed7-8bf5-cec88a6def5e" xsi:nil="true"/>
    <lcf76f155ced4ddcb4097134ff3c332f xmlns="20ce7517-b623-420e-8be7-06c6979884f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7F48F8AB8BFDB4CAE3C07DA0470500B" ma:contentTypeVersion="15" ma:contentTypeDescription="Criar um novo documento." ma:contentTypeScope="" ma:versionID="2cf65458d3b5ae597d77919f6f4f08bc">
  <xsd:schema xmlns:xsd="http://www.w3.org/2001/XMLSchema" xmlns:xs="http://www.w3.org/2001/XMLSchema" xmlns:p="http://schemas.microsoft.com/office/2006/metadata/properties" xmlns:ns2="20ce7517-b623-420e-8be7-06c6979884fc" xmlns:ns3="30dc260c-8477-4ed7-8bf5-cec88a6def5e" targetNamespace="http://schemas.microsoft.com/office/2006/metadata/properties" ma:root="true" ma:fieldsID="7c3a4066322212fe71bb311946cde8e7" ns2:_="" ns3:_="">
    <xsd:import namespace="20ce7517-b623-420e-8be7-06c6979884fc"/>
    <xsd:import namespace="30dc260c-8477-4ed7-8bf5-cec88a6def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ce7517-b623-420e-8be7-06c6979884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Etiquetas de Imagem" ma:readOnly="false" ma:fieldId="{5cf76f15-5ced-4ddc-b409-7134ff3c332f}" ma:taxonomyMulti="true" ma:sspId="bf481b40-f286-4908-848d-74455da6f2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dc260c-8477-4ed7-8bf5-cec88a6def5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f3c10f7-436d-4d26-997d-1c780c94678d}" ma:internalName="TaxCatchAll" ma:showField="CatchAllData" ma:web="30dc260c-8477-4ed7-8bf5-cec88a6def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8F0DDE-8FFC-4116-AF48-E9B5D691FABC}">
  <ds:schemaRefs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30dc260c-8477-4ed7-8bf5-cec88a6def5e"/>
    <ds:schemaRef ds:uri="20ce7517-b623-420e-8be7-06c6979884f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26B3963-3A73-48C6-B7B9-5711B1962C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2343C3-1A63-49C7-9CDA-884E37C89453}"/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1708</Words>
  <Application>Microsoft Office PowerPoint</Application>
  <PresentationFormat>Widescreen</PresentationFormat>
  <Paragraphs>139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TT Norms Bold</vt:lpstr>
      <vt:lpstr>Courier New</vt:lpstr>
      <vt:lpstr>Nunito Sans</vt:lpstr>
      <vt:lpstr>Times New Roman</vt:lpstr>
      <vt:lpstr>Be Vietnam</vt:lpstr>
      <vt:lpstr>Office Theme</vt:lpstr>
      <vt:lpstr>Final Event 16 January 2025</vt:lpstr>
      <vt:lpstr>Agenda</vt:lpstr>
      <vt:lpstr>Agenda</vt:lpstr>
      <vt:lpstr>Introduction, Mass Casualty Incidents (MCIs) and their challenges</vt:lpstr>
      <vt:lpstr>The  NIT-MR AI and Predictive Analytics components and services</vt:lpstr>
      <vt:lpstr>Unmanned aerial systems</vt:lpstr>
      <vt:lpstr>VitalAI</vt:lpstr>
      <vt:lpstr>Vital Sign and Early Warning Prognosis - SmartPro</vt:lpstr>
      <vt:lpstr>Thermographic Scanning System</vt:lpstr>
      <vt:lpstr>Resources and assets optimisation service: EUNOMIA</vt:lpstr>
      <vt:lpstr>Emergency Department Resource Allocation (EDRA)</vt:lpstr>
      <vt:lpstr>Risk Estimation module (RE)</vt:lpstr>
      <vt:lpstr>NIT-MR AI and Predictive Analytics components and services</vt:lpstr>
      <vt:lpstr>Challenges and Limitations</vt:lpstr>
      <vt:lpstr>Future work\directions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Walker</dc:creator>
  <cp:lastModifiedBy>Admin</cp:lastModifiedBy>
  <cp:revision>24</cp:revision>
  <dcterms:created xsi:type="dcterms:W3CDTF">2020-06-03T14:46:10Z</dcterms:created>
  <dcterms:modified xsi:type="dcterms:W3CDTF">2025-01-15T18:09:49Z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0x01010027F48F8AB8BFDB4CAE3C07DA0470500B</vt:lpwstr>
  </property>
  <property fmtid="{D5CDD505-2E9C-101B-9397-08002B2CF9AE}" pid="3" name="MediaServiceImageTags">
    <vt:lpwstr/>
  </property>
</Properties>
</file>