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8" r:id="rId5"/>
    <p:sldId id="257" r:id="rId6"/>
    <p:sldId id="925" r:id="rId7"/>
    <p:sldId id="926" r:id="rId8"/>
    <p:sldId id="923" r:id="rId9"/>
    <p:sldId id="92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7C5"/>
    <a:srgbClr val="BACBE7"/>
    <a:srgbClr val="EF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2"/>
    <p:restoredTop sz="66096" autoAdjust="0"/>
  </p:normalViewPr>
  <p:slideViewPr>
    <p:cSldViewPr snapToGrid="0">
      <p:cViewPr varScale="1">
        <p:scale>
          <a:sx n="83" d="100"/>
          <a:sy n="83" d="100"/>
        </p:scale>
        <p:origin x="20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D7A67-5E68-8B43-A55A-ABF32881BAA4}" type="datetimeFigureOut">
              <a:rPr lang="de-DE" smtClean="0"/>
              <a:t>15.01.2025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3B99-56FA-2B4F-B7F7-258C5E9522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37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3B99-56FA-2B4F-B7F7-258C5E9522C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3B99-56FA-2B4F-B7F7-258C5E9522C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262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F3B99-56FA-2B4F-B7F7-258C5E9522C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8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8C770-440F-4842-BB68-5BB8E05A86F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6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tiina.ristmaee@thw.de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hyperlink" Target="mailto:communication@synergise-project.eu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Nebel, Skifahren, draußen, Fahrrad enthält.&#10;&#10;Automatisch generierte Beschreibung">
            <a:extLst>
              <a:ext uri="{FF2B5EF4-FFF2-40B4-BE49-F238E27FC236}">
                <a16:creationId xmlns:a16="http://schemas.microsoft.com/office/drawing/2014/main" id="{0A15E373-852B-5AE0-7D19-756C19F6D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9533" cy="68593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E68D58-25FD-F3D6-2DCC-615F288ED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1640537"/>
            <a:ext cx="9144000" cy="1795463"/>
          </a:xfrm>
          <a:effectLst>
            <a:outerShdw blurRad="12700" dist="38100" dir="2700000" algn="tl" rotWithShape="0">
              <a:schemeClr val="bg1"/>
            </a:outerShdw>
          </a:effectLst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8080AF-ACD2-FE4F-E981-28F2AD7A7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3528076"/>
            <a:ext cx="9144000" cy="1057368"/>
          </a:xfrm>
          <a:effectLst>
            <a:outerShdw blurRad="12700" dist="38100" dir="270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</a:t>
            </a:r>
          </a:p>
          <a:p>
            <a:r>
              <a:rPr lang="de-DE" dirty="0"/>
              <a:t>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B3CEBE-BE6C-E1F1-89E6-7D493606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400" y="462132"/>
            <a:ext cx="2743200" cy="365125"/>
          </a:xfrm>
        </p:spPr>
        <p:txBody>
          <a:bodyPr/>
          <a:lstStyle>
            <a:lvl1pPr>
              <a:defRPr sz="1500" b="0">
                <a:solidFill>
                  <a:srgbClr val="BACBE7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fld id="{EDD8A369-D2CF-F14E-95A7-5F588D14A1EF}" type="datetime1">
              <a:rPr lang="de-DE" smtClean="0"/>
              <a:t>15.01.2025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4EB581-0814-FD3E-E84C-99A88B0AA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957" y="517865"/>
            <a:ext cx="253660" cy="253660"/>
          </a:xfrm>
          <a:prstGeom prst="rect">
            <a:avLst/>
          </a:prstGeom>
        </p:spPr>
      </p:pic>
      <p:pic>
        <p:nvPicPr>
          <p:cNvPr id="11" name="Grafik 10" descr="Ein Bild, das Grafiken, Kreis, Kunst, Grafikdesign enthält.&#10;&#10;Automatisch generierte Beschreibung">
            <a:extLst>
              <a:ext uri="{FF2B5EF4-FFF2-40B4-BE49-F238E27FC236}">
                <a16:creationId xmlns:a16="http://schemas.microsoft.com/office/drawing/2014/main" id="{899FA74E-33A7-4DA2-D208-6A64663F5E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8273" y="253940"/>
            <a:ext cx="2425700" cy="14433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0385B1-729C-6FBB-DC06-DDB0D72D59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202" y="5386785"/>
            <a:ext cx="308947" cy="583566"/>
          </a:xfrm>
          <a:prstGeom prst="rect">
            <a:avLst/>
          </a:prstGeom>
        </p:spPr>
      </p:pic>
      <p:pic>
        <p:nvPicPr>
          <p:cNvPr id="12" name="Grafik 11" descr="Ein Bild, das Screenshot, Electric Blue (Farbe), Schrift, Majorelle Blue enthält.&#10;&#10;Automatisch generierte Beschreibung">
            <a:extLst>
              <a:ext uri="{FF2B5EF4-FFF2-40B4-BE49-F238E27FC236}">
                <a16:creationId xmlns:a16="http://schemas.microsoft.com/office/drawing/2014/main" id="{0C08CC98-A01B-13DF-9BD2-C625211372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9384" y="6288039"/>
            <a:ext cx="1139169" cy="25366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6C9863D-2D3E-96C2-3BEC-1983D970DE60}"/>
              </a:ext>
            </a:extLst>
          </p:cNvPr>
          <p:cNvSpPr txBox="1"/>
          <p:nvPr userDrawn="1"/>
        </p:nvSpPr>
        <p:spPr>
          <a:xfrm>
            <a:off x="1946209" y="6295479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solidFill>
                  <a:schemeClr val="accent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378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947E1-EFF0-4E89-1D16-E5F1B1FA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E8FE6-07D0-818B-AE7E-B8480DA1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E45B45-9050-02D8-FE4C-E12F59615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657129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947E11-3519-C774-E2D2-8AC568DD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1DBB-525E-474C-812C-BD564249A1EE}" type="datetime1">
              <a:rPr lang="de-DE" smtClean="0"/>
              <a:t>15.01.2025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E0B6D5-82AF-A3E4-7BA8-ED7BBAC2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21867C-53D4-51D8-E280-9B94A274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70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 box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947E1-EFF0-4E89-1D16-E5F1B1FA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E8FE6-07D0-818B-AE7E-B8480DA1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E45B45-9050-02D8-FE4C-E12F59615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58"/>
            <a:ext cx="3932237" cy="3657129"/>
          </a:xfrm>
          <a:noFill/>
          <a:ln w="25400">
            <a:gradFill flip="none" rotWithShape="1">
              <a:gsLst>
                <a:gs pos="0">
                  <a:srgbClr val="EFEBF6"/>
                </a:gs>
                <a:gs pos="100000">
                  <a:srgbClr val="BACBE7"/>
                </a:gs>
              </a:gsLst>
              <a:lin ang="0" scaled="1"/>
              <a:tileRect/>
            </a:gradFill>
          </a:ln>
        </p:spPr>
        <p:txBody>
          <a:bodyPr lIns="180000" tIns="180000" rIns="180000" bIns="18000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947E11-3519-C774-E2D2-8AC568DD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5C2C-63A9-A44F-8A5B-42142999103F}" type="datetime1">
              <a:rPr lang="de-DE" smtClean="0"/>
              <a:t>15.01.2025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E0B6D5-82AF-A3E4-7BA8-ED7BBAC2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21867C-53D4-51D8-E280-9B94A274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52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17F25-CAB1-9629-7750-B27ACBF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701366-5455-4647-9D13-B53DF7667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EE83C6-567E-773B-9255-AB3945E51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E9268F-51CB-3391-17C7-F4A0BC0B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E455-5D6E-1D4D-8966-A9C91C8131F5}" type="datetime1">
              <a:rPr lang="de-DE" smtClean="0"/>
              <a:t>15.01.2025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1D98EA-C7F3-A245-20D4-832B4415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DC18C2-CA2C-CBE0-1751-87502EAC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9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98F0512D-61F8-8A88-4B6B-62FD799C2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4508" b="79447"/>
          <a:stretch/>
        </p:blipFill>
        <p:spPr>
          <a:xfrm>
            <a:off x="2467" y="6306"/>
            <a:ext cx="1888453" cy="14098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EA278-CF6F-6C6B-1013-4208B97D5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D4743-D901-ABE6-72AE-3F3DD95937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1957" y="3185737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E07E6-5382-AB54-831D-4F0C4336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802-59F6-0948-8499-80CCB0A624A1}" type="datetime1">
              <a:rPr lang="de-DE" smtClean="0"/>
              <a:t>15.01.2025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C711D9-FD75-F161-A8CA-61A32ED2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84AC65-D688-4F2F-64D5-16686301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536D4A-3FD5-C0CB-DD4E-BA07C18BDF3A}"/>
              </a:ext>
            </a:extLst>
          </p:cNvPr>
          <p:cNvSpPr txBox="1"/>
          <p:nvPr userDrawn="1"/>
        </p:nvSpPr>
        <p:spPr>
          <a:xfrm>
            <a:off x="7282816" y="2655111"/>
            <a:ext cx="383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b="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Tiina Ristmäe</a:t>
            </a:r>
            <a:br>
              <a:rPr lang="de-DE" sz="1500" dirty="0"/>
            </a:br>
            <a:r>
              <a:rPr lang="en-US" sz="1500" dirty="0"/>
              <a:t>Federal Agency for Technical Relief</a:t>
            </a:r>
          </a:p>
          <a:p>
            <a:pPr algn="ctr"/>
            <a:r>
              <a:rPr lang="de-DE" sz="1500" dirty="0">
                <a:hlinkClick r:id="rId3"/>
              </a:rPr>
              <a:t>tiina.ristmaee@thw.de</a:t>
            </a:r>
            <a:endParaRPr lang="de-DE" sz="1500" dirty="0"/>
          </a:p>
          <a:p>
            <a:pPr algn="ctr"/>
            <a:endParaRPr lang="de-DE" sz="1500" dirty="0"/>
          </a:p>
          <a:p>
            <a:pPr algn="ctr"/>
            <a:r>
              <a:rPr lang="de-DE" sz="1500" b="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SYNERGISE </a:t>
            </a:r>
            <a:r>
              <a:rPr lang="de-DE" sz="1500" b="0" dirty="0" err="1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project</a:t>
            </a:r>
            <a:br>
              <a:rPr lang="de-DE" sz="1500" dirty="0"/>
            </a:br>
            <a:r>
              <a:rPr lang="de-DE" sz="1500" dirty="0">
                <a:hlinkClick r:id="rId4"/>
              </a:rPr>
              <a:t>communication@synergise-project.eu</a:t>
            </a:r>
            <a:r>
              <a:rPr lang="de-DE" sz="1500" dirty="0"/>
              <a:t>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442BBB2-DD6A-B9BE-A1FF-9885669EDE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1957" y="3546526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Email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5D694530-49A2-B7ED-6F4C-49011BE503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57" y="1754167"/>
            <a:ext cx="1268963" cy="1268963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de-DE" dirty="0"/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148E1DE-609E-90BC-597C-3CB989BDEA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016814" y="3185737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BAA14F51-9AF2-9624-31E6-1A1E439CB83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016814" y="3546526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Email</a:t>
            </a:r>
          </a:p>
        </p:txBody>
      </p: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0A541831-14F0-27F8-DC2E-64C62DCC65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6814" y="1754167"/>
            <a:ext cx="1268963" cy="1268963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C9376FDD-C8BB-2D54-2BDF-BF0749BABA0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1957" y="5400203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DCA08D37-67D4-A540-7D66-1C30B878AF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1957" y="5760992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Email</a:t>
            </a:r>
          </a:p>
        </p:txBody>
      </p:sp>
      <p:sp>
        <p:nvSpPr>
          <p:cNvPr id="21" name="Bildplatzhalter 9">
            <a:extLst>
              <a:ext uri="{FF2B5EF4-FFF2-40B4-BE49-F238E27FC236}">
                <a16:creationId xmlns:a16="http://schemas.microsoft.com/office/drawing/2014/main" id="{3ACDB37A-9400-F36B-7720-01C9C5FCAE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957" y="3968633"/>
            <a:ext cx="1268963" cy="1268963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644E056E-7417-D7D1-12F6-827298905C6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3010594" y="5400203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49A2BD05-C5C8-FBBA-C884-A8CF28D6478C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010594" y="5760992"/>
            <a:ext cx="2071480" cy="317240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Email</a:t>
            </a:r>
          </a:p>
        </p:txBody>
      </p:sp>
      <p:sp>
        <p:nvSpPr>
          <p:cNvPr id="24" name="Bildplatzhalter 9">
            <a:extLst>
              <a:ext uri="{FF2B5EF4-FFF2-40B4-BE49-F238E27FC236}">
                <a16:creationId xmlns:a16="http://schemas.microsoft.com/office/drawing/2014/main" id="{F2D91E28-2D46-194D-F8D9-E374D279F9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0594" y="3968633"/>
            <a:ext cx="1268963" cy="1268963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6C8CB5C-A8EB-CE31-2953-DEF0D7B20DD8}"/>
              </a:ext>
            </a:extLst>
          </p:cNvPr>
          <p:cNvSpPr txBox="1"/>
          <p:nvPr userDrawn="1"/>
        </p:nvSpPr>
        <p:spPr>
          <a:xfrm>
            <a:off x="6923314" y="5253772"/>
            <a:ext cx="4554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/>
              <a:t>The </a:t>
            </a:r>
            <a:r>
              <a:rPr lang="de-DE" sz="900" dirty="0" err="1"/>
              <a:t>project</a:t>
            </a:r>
            <a:r>
              <a:rPr lang="de-DE" sz="900" dirty="0"/>
              <a:t> </a:t>
            </a:r>
            <a:r>
              <a:rPr lang="de-DE" sz="900" dirty="0" err="1"/>
              <a:t>is</a:t>
            </a:r>
            <a:r>
              <a:rPr lang="de-DE" sz="900" dirty="0"/>
              <a:t> </a:t>
            </a:r>
            <a:r>
              <a:rPr lang="de-DE" sz="900" dirty="0" err="1"/>
              <a:t>jointly</a:t>
            </a:r>
            <a:r>
              <a:rPr lang="de-DE" sz="900" dirty="0"/>
              <a:t> </a:t>
            </a:r>
            <a:r>
              <a:rPr lang="de-DE" sz="900" dirty="0" err="1"/>
              <a:t>funded</a:t>
            </a:r>
            <a:r>
              <a:rPr lang="de-DE" sz="900" dirty="0"/>
              <a:t> </a:t>
            </a:r>
            <a:r>
              <a:rPr lang="de-DE" sz="900" dirty="0" err="1"/>
              <a:t>from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European </a:t>
            </a:r>
            <a:r>
              <a:rPr lang="de-DE" sz="900" dirty="0" err="1"/>
              <a:t>Union's</a:t>
            </a:r>
            <a:r>
              <a:rPr lang="de-DE" sz="900" dirty="0"/>
              <a:t> Horizon Europe </a:t>
            </a:r>
            <a:r>
              <a:rPr lang="de-DE" sz="900" dirty="0" err="1"/>
              <a:t>research</a:t>
            </a:r>
            <a:r>
              <a:rPr lang="de-DE" sz="900" dirty="0"/>
              <a:t> and </a:t>
            </a:r>
            <a:r>
              <a:rPr lang="de-DE" sz="900" dirty="0" err="1"/>
              <a:t>innovation</a:t>
            </a:r>
            <a:r>
              <a:rPr lang="de-DE" sz="900" dirty="0"/>
              <a:t> </a:t>
            </a:r>
            <a:r>
              <a:rPr lang="de-DE" sz="900" dirty="0" err="1"/>
              <a:t>programme</a:t>
            </a:r>
            <a:r>
              <a:rPr lang="de-DE" sz="900" dirty="0"/>
              <a:t>; State </a:t>
            </a:r>
            <a:r>
              <a:rPr lang="de-DE" sz="900" dirty="0" err="1"/>
              <a:t>Secretariat</a:t>
            </a:r>
            <a:r>
              <a:rPr lang="de-DE" sz="900" dirty="0"/>
              <a:t> </a:t>
            </a:r>
            <a:r>
              <a:rPr lang="de-DE" sz="900" dirty="0" err="1"/>
              <a:t>for</a:t>
            </a:r>
            <a:r>
              <a:rPr lang="de-DE" sz="900" dirty="0"/>
              <a:t> Education, Research, and Innovation </a:t>
            </a:r>
            <a:r>
              <a:rPr lang="de-DE" sz="900" dirty="0" err="1"/>
              <a:t>from</a:t>
            </a:r>
            <a:r>
              <a:rPr lang="de-DE" sz="900" dirty="0"/>
              <a:t> </a:t>
            </a:r>
            <a:r>
              <a:rPr lang="de-DE" sz="900" dirty="0" err="1"/>
              <a:t>Switzerland</a:t>
            </a:r>
            <a:r>
              <a:rPr lang="de-DE" sz="900" dirty="0"/>
              <a:t>; R2 Network </a:t>
            </a:r>
            <a:r>
              <a:rPr lang="de-DE" sz="900" dirty="0" err="1"/>
              <a:t>from</a:t>
            </a:r>
            <a:r>
              <a:rPr lang="de-DE" sz="900" dirty="0"/>
              <a:t> </a:t>
            </a:r>
            <a:r>
              <a:rPr lang="de-DE" sz="900" dirty="0" err="1"/>
              <a:t>the</a:t>
            </a:r>
            <a:r>
              <a:rPr lang="de-DE" sz="900" dirty="0"/>
              <a:t> United States; </a:t>
            </a:r>
            <a:r>
              <a:rPr lang="de-DE" sz="900" dirty="0" err="1"/>
              <a:t>the</a:t>
            </a:r>
            <a:r>
              <a:rPr lang="de-DE" sz="900" dirty="0"/>
              <a:t> Japan Science and Technology Agency; </a:t>
            </a:r>
            <a:r>
              <a:rPr lang="de-DE" sz="900" dirty="0" err="1"/>
              <a:t>the</a:t>
            </a:r>
            <a:r>
              <a:rPr lang="de-DE" sz="900" dirty="0"/>
              <a:t> Korea Ministry </a:t>
            </a:r>
            <a:r>
              <a:rPr lang="de-DE" sz="900" dirty="0" err="1"/>
              <a:t>of</a:t>
            </a:r>
            <a:r>
              <a:rPr lang="de-DE" sz="900" dirty="0"/>
              <a:t> Science and ICT, and </a:t>
            </a:r>
            <a:r>
              <a:rPr lang="de-DE" sz="900" dirty="0" err="1"/>
              <a:t>the</a:t>
            </a:r>
            <a:r>
              <a:rPr lang="de-DE" sz="900" dirty="0"/>
              <a:t> Korea Electronics and Telecommunications Research Institute.</a:t>
            </a:r>
          </a:p>
        </p:txBody>
      </p:sp>
      <p:pic>
        <p:nvPicPr>
          <p:cNvPr id="27" name="Grafik 26" descr="Ein Bild, das Screenshot, Text, Symbol, Schrift enthält.&#10;&#10;Automatisch generierte Beschreibung">
            <a:extLst>
              <a:ext uri="{FF2B5EF4-FFF2-40B4-BE49-F238E27FC236}">
                <a16:creationId xmlns:a16="http://schemas.microsoft.com/office/drawing/2014/main" id="{08D1F285-3E91-8B31-FA52-2CA7784526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33940" y="4609328"/>
            <a:ext cx="532801" cy="5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7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2B5DC-D7D9-71B8-BEEB-08F9B04F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849C42-8FFA-17AB-F229-03693C7CA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27DCE-F090-BDFD-E1D9-BB58A3FF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A4CB-B9E5-5446-A1AE-354462609F87}" type="datetime1">
              <a:rPr lang="de-DE" smtClean="0"/>
              <a:t>15.01.2025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A534F7-169A-A267-39C7-971E3C39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5B5D87-6432-CCE6-B5D1-535D7BA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8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817E83-F04F-A4BC-A90F-92603E72D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BAE35E-D269-62AD-70D7-DD9B7DAC2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33958F-8E67-EB78-55EF-0842B725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973D-D960-6949-B143-CB09960133FF}" type="datetime1">
              <a:rPr lang="de-DE" smtClean="0"/>
              <a:t>15.01.2025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AA37C2-C55A-4327-C57D-5D651A71E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20B9F5-A717-F63F-BD94-B84F1AC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ED5256-72B2-FCC1-5551-C6D459A30EE3}"/>
              </a:ext>
            </a:extLst>
          </p:cNvPr>
          <p:cNvSpPr txBox="1"/>
          <p:nvPr userDrawn="1"/>
        </p:nvSpPr>
        <p:spPr>
          <a:xfrm>
            <a:off x="8284805" y="6474237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02884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FD59-365E-47FC-9D1A-1F9B7F1EF600}" type="datetimeFigureOut">
              <a:rPr lang="ko-KR" altLang="en-US" smtClean="0"/>
              <a:pPr/>
              <a:t>2025-01-15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‹Nr.›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4502" y="338220"/>
            <a:ext cx="10862997" cy="778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ko-KR" altLang="en-US" sz="3600" b="1" baseline="0" dirty="0">
                <a:ea typeface="맑은 고딕" panose="020B0503020000020004" pitchFamily="50" charset="-127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13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7"/>
          <p:cNvSpPr>
            <a:spLocks noGrp="1"/>
          </p:cNvSpPr>
          <p:nvPr>
            <p:ph type="pic" sz="quarter" idx="13"/>
          </p:nvPr>
        </p:nvSpPr>
        <p:spPr>
          <a:xfrm>
            <a:off x="1450975" y="2290762"/>
            <a:ext cx="4600577" cy="3067051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73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EA278-CF6F-6C6B-1013-4208B97D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D4743-D901-ABE6-72AE-3F3DD959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E07E6-5382-AB54-831D-4F0C4336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6802-59F6-0948-8499-80CCB0A624A1}" type="datetime1">
              <a:rPr lang="de-DE" smtClean="0"/>
              <a:t>15.01.2025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C711D9-FD75-F161-A8CA-61A32ED2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84AC65-D688-4F2F-64D5-16686301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21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ub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EA278-CF6F-6C6B-1013-4208B97D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7" y="331505"/>
            <a:ext cx="10515600" cy="67029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6D4743-D901-ABE6-72AE-3F3DD959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E07E6-5382-AB54-831D-4F0C4336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F142-4FF3-EC4A-A726-0B4F592F9C90}" type="datetime1">
              <a:rPr lang="de-DE" smtClean="0"/>
              <a:t>15.01.2025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C711D9-FD75-F161-A8CA-61A32ED2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84AC65-D688-4F2F-64D5-16686301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2D1E9F5-5F05-435F-12EF-1B3D0616A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300" y="1024095"/>
            <a:ext cx="10863305" cy="481970"/>
          </a:xfrm>
        </p:spPr>
        <p:txBody>
          <a:bodyPr>
            <a:noAutofit/>
          </a:bodyPr>
          <a:lstStyle>
            <a:lvl1pPr marL="0" indent="0">
              <a:buNone/>
              <a:defRPr sz="2700" b="1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800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Kreis, Grafiken, Design enthält.&#10;&#10;Automatisch generierte Beschreibung">
            <a:extLst>
              <a:ext uri="{FF2B5EF4-FFF2-40B4-BE49-F238E27FC236}">
                <a16:creationId xmlns:a16="http://schemas.microsoft.com/office/drawing/2014/main" id="{3172BC0E-DB9F-7F4C-A136-E341511A3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6306"/>
            <a:ext cx="12189533" cy="685938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0348F-ED28-FBBF-6338-AC68BFDC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75FC766-D700-3446-87AC-579FA18C4DC0}" type="datetime1">
              <a:rPr lang="de-DE" smtClean="0"/>
              <a:t>15.01.2025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36613D-B4B5-F342-6819-A93C9D6D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9DA44-1D5A-C059-0C32-1015B2AE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22AFE8-5039-C494-7A49-C11D5D2E4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1640537"/>
            <a:ext cx="9144000" cy="1795463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F075A46-CB9D-7D42-8E8C-71059465F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3528076"/>
            <a:ext cx="9144000" cy="1057368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</a:t>
            </a:r>
          </a:p>
          <a:p>
            <a:r>
              <a:rPr lang="de-DE" dirty="0"/>
              <a:t>bearbeiten</a:t>
            </a:r>
          </a:p>
        </p:txBody>
      </p:sp>
      <p:pic>
        <p:nvPicPr>
          <p:cNvPr id="12" name="Grafik 11" descr="Ein Bild, das Grafiken, Kreis, Kunst, Grafikdesign enthält.&#10;&#10;Automatisch generierte Beschreibung">
            <a:extLst>
              <a:ext uri="{FF2B5EF4-FFF2-40B4-BE49-F238E27FC236}">
                <a16:creationId xmlns:a16="http://schemas.microsoft.com/office/drawing/2014/main" id="{78754658-60CF-FDCF-5C59-12A7953BF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273" y="253940"/>
            <a:ext cx="2425700" cy="144332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16E37DB-2B46-EB6C-2AA9-D0167A322D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02" y="5386785"/>
            <a:ext cx="308947" cy="58356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2B5619A-0A64-2A61-6801-DC8AC84730C9}"/>
              </a:ext>
            </a:extLst>
          </p:cNvPr>
          <p:cNvSpPr txBox="1"/>
          <p:nvPr userDrawn="1"/>
        </p:nvSpPr>
        <p:spPr>
          <a:xfrm>
            <a:off x="8284805" y="6474237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438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A9BA6-7321-BB84-5B0D-9A3237D4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C7017D-F65D-9EF4-CA27-7854C5214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957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CB18DB-9731-BBBB-6710-F3A795354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9524" y="1825625"/>
            <a:ext cx="539784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ACE1F9-62FA-DF3A-F30C-1011E9FA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D91F-1093-8347-ABFB-BEF03907FC59}" type="datetime1">
              <a:rPr lang="de-DE" smtClean="0"/>
              <a:t>15.01.2025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0CE7D8-BB31-C683-FFC3-9FF9B874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66E945-494F-00C9-D1C1-0A4D8A98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4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41F1F-23F6-2AA8-6269-F81BDDC3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7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E0084F-9E09-CD4C-67FE-E4E8BF693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95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E29922-BC10-019C-CB53-C94DC80FE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57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CBD92B-3558-7965-274A-3A9A48EE6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9524" y="1681163"/>
            <a:ext cx="539784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CECCB7-52EF-2D8E-C55C-5A6C6B662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9524" y="2505075"/>
            <a:ext cx="5397843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78FF27-8E52-FDA8-33C0-5F916EC78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FB68-628C-F242-916E-CFD0BEE81EDD}" type="datetime1">
              <a:rPr lang="de-DE" smtClean="0"/>
              <a:t>15.01.2025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2BCFF95-54DE-2269-42DA-61CD76D6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B53E21-706E-54A9-B5BF-8E5CA6E2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54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641FD-C5E3-B3E8-AC05-3ED9B953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95C701-5A57-94C7-772D-31648ABB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BE62-FB4A-6E42-AF3D-D07FA6E09771}" type="datetime1">
              <a:rPr lang="de-DE" smtClean="0"/>
              <a:t>15.01.2025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D431B0-F7C4-E0B5-985B-CF622A49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895423-03BF-4120-6885-FBC3B36F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8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E1F8AE-182D-AE47-1E73-A36082FB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52CA0-C0C6-1C44-9261-AB908B8E591B}" type="datetime1">
              <a:rPr lang="de-DE" smtClean="0"/>
              <a:t>15.01.2025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40AE31-B7DB-16F0-7AE9-9A1F46E5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F8B390-8E2B-A7BA-62BD-24D65637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30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947E1-EFF0-4E89-1D16-E5F1B1FA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CE8FE6-07D0-818B-AE7E-B8480DA1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E45B45-9050-02D8-FE4C-E12F59615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947E11-3519-C774-E2D2-8AC568DD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F6DC-FC9C-504B-A715-4420ACC85ABB}" type="datetime1">
              <a:rPr lang="de-DE" smtClean="0"/>
              <a:t>15.01.2025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E0B6D5-82AF-A3E4-7BA8-ED7BBAC2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Title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21867C-53D4-51D8-E280-9B94A274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91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warz, Kreis, Schwarzweiß, Grafiken enthält.&#10;&#10;Automatisch generierte Beschreibung">
            <a:extLst>
              <a:ext uri="{FF2B5EF4-FFF2-40B4-BE49-F238E27FC236}">
                <a16:creationId xmlns:a16="http://schemas.microsoft.com/office/drawing/2014/main" id="{B1AE6DA2-4C8E-FF37-53E2-67348A7AEEF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6481290-C7E2-B3FB-9D74-F21C2260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7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CEDDF0-7767-00E0-E3E4-EB1AC27EF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956" y="1801873"/>
            <a:ext cx="10863649" cy="437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131DD0-DEB7-2D16-FE5B-C5524650E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957" y="6416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 i="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88075352-BBFF-0849-8088-C9C4D2DD65D8}" type="datetime1">
              <a:rPr lang="de-DE" smtClean="0"/>
              <a:t>15.01.2025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4BC6C2-B43A-F750-5A68-BF9049D24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2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de-DE"/>
              <a:t>Title of the presentation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007A98-9240-41A2-2CE7-618B30258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9811" y="6416260"/>
            <a:ext cx="9275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3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fld id="{ACC318DA-91CF-9C4E-A30F-D17CC030C2D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 descr="Ein Bild, das Grafiken, Kreis, Kunst, Grafikdesign enthält.&#10;&#10;Automatisch generierte Beschreibung">
            <a:extLst>
              <a:ext uri="{FF2B5EF4-FFF2-40B4-BE49-F238E27FC236}">
                <a16:creationId xmlns:a16="http://schemas.microsoft.com/office/drawing/2014/main" id="{32045CB2-2B3E-930F-523C-078C52AB784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82416" y="253940"/>
            <a:ext cx="1251556" cy="7446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974712E-E46D-A6D6-31AE-E20F6EB93D30}"/>
              </a:ext>
            </a:extLst>
          </p:cNvPr>
          <p:cNvSpPr txBox="1"/>
          <p:nvPr userDrawn="1"/>
        </p:nvSpPr>
        <p:spPr>
          <a:xfrm>
            <a:off x="8284805" y="6474237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809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62" r:id="rId11"/>
    <p:sldLayoutId id="2147483657" r:id="rId12"/>
    <p:sldLayoutId id="2147483663" r:id="rId13"/>
    <p:sldLayoutId id="2147483658" r:id="rId14"/>
    <p:sldLayoutId id="2147483659" r:id="rId15"/>
    <p:sldLayoutId id="2147483670" r:id="rId16"/>
    <p:sldLayoutId id="214748367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Symbol" pitchFamily="2" charset="2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Symbol" pitchFamily="2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Symbol" pitchFamily="2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-synergise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ergise-project.e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14AFC-AAA9-8AC7-8F64-24C13324F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SYNERGISE -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emergency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and </a:t>
            </a:r>
            <a:r>
              <a:rPr lang="de-DE" dirty="0" err="1"/>
              <a:t>efficiency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A93B95-D97F-F817-5E5D-C37FCF836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Tiina Ristmäe</a:t>
            </a:r>
            <a:br>
              <a:rPr lang="de-DE" dirty="0"/>
            </a:br>
            <a:r>
              <a:rPr lang="de-DE" dirty="0"/>
              <a:t>THW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03AC3A-CDDA-D8EB-AE1A-2497C91E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1EF2-0D33-E143-9FAD-F83D86A9E7C6}" type="datetime1">
              <a:rPr lang="de-DE" smtClean="0"/>
              <a:t>15.01.2025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625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70B490F-E9FC-42DD-E987-851A0368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08" y="202945"/>
            <a:ext cx="10515601" cy="657928"/>
          </a:xfrm>
        </p:spPr>
        <p:txBody>
          <a:bodyPr>
            <a:normAutofit fontScale="90000"/>
          </a:bodyPr>
          <a:lstStyle/>
          <a:p>
            <a:r>
              <a:rPr lang="de-DE" dirty="0"/>
              <a:t>SYNERGISE project </a:t>
            </a:r>
            <a:r>
              <a:rPr lang="de-DE" dirty="0" err="1"/>
              <a:t>overview</a:t>
            </a:r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896B3B4-6835-3846-3453-11A7101F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56" y="860873"/>
            <a:ext cx="11156887" cy="48968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Main scope: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improving first responder (FR) safety and capabilities  </a:t>
            </a:r>
            <a:r>
              <a:rPr lang="en-GB" dirty="0"/>
              <a:t>by developing innovative technologies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AB5B66-C9FF-3962-8A79-584BA02B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D4C8-450F-FB43-BA86-B4CB49A14A22}" type="datetime1">
              <a:rPr lang="de-DE" smtClean="0"/>
              <a:t>15.01.2025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FC8AA2-8726-3018-95FB-044ACC27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AFF913-62DF-4638-81D7-05814FEA441D}"/>
              </a:ext>
            </a:extLst>
          </p:cNvPr>
          <p:cNvSpPr txBox="1"/>
          <p:nvPr/>
        </p:nvSpPr>
        <p:spPr>
          <a:xfrm>
            <a:off x="5690116" y="1707280"/>
            <a:ext cx="5698400" cy="64633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Consortium of 18 partners from Europe, Japan and Korea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CD3571-E62A-2FE3-3B22-0329B75D3008}"/>
              </a:ext>
            </a:extLst>
          </p:cNvPr>
          <p:cNvGrpSpPr/>
          <p:nvPr/>
        </p:nvGrpSpPr>
        <p:grpSpPr>
          <a:xfrm>
            <a:off x="384465" y="1703974"/>
            <a:ext cx="5176580" cy="4503404"/>
            <a:chOff x="384465" y="1703974"/>
            <a:chExt cx="4330196" cy="450340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671B94-FAD5-4AB5-7036-95FB30FE068E}"/>
                </a:ext>
              </a:extLst>
            </p:cNvPr>
            <p:cNvSpPr/>
            <p:nvPr/>
          </p:nvSpPr>
          <p:spPr>
            <a:xfrm>
              <a:off x="384465" y="1703974"/>
              <a:ext cx="2547174" cy="1018869"/>
            </a:xfrm>
            <a:custGeom>
              <a:avLst/>
              <a:gdLst>
                <a:gd name="connsiteX0" fmla="*/ 0 w 2547174"/>
                <a:gd name="connsiteY0" fmla="*/ 0 h 1018869"/>
                <a:gd name="connsiteX1" fmla="*/ 2037740 w 2547174"/>
                <a:gd name="connsiteY1" fmla="*/ 0 h 1018869"/>
                <a:gd name="connsiteX2" fmla="*/ 2547174 w 2547174"/>
                <a:gd name="connsiteY2" fmla="*/ 509435 h 1018869"/>
                <a:gd name="connsiteX3" fmla="*/ 2037740 w 2547174"/>
                <a:gd name="connsiteY3" fmla="*/ 1018869 h 1018869"/>
                <a:gd name="connsiteX4" fmla="*/ 0 w 2547174"/>
                <a:gd name="connsiteY4" fmla="*/ 1018869 h 1018869"/>
                <a:gd name="connsiteX5" fmla="*/ 509435 w 2547174"/>
                <a:gd name="connsiteY5" fmla="*/ 509435 h 1018869"/>
                <a:gd name="connsiteX6" fmla="*/ 0 w 2547174"/>
                <a:gd name="connsiteY6" fmla="*/ 0 h 101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74" h="1018869">
                  <a:moveTo>
                    <a:pt x="0" y="0"/>
                  </a:moveTo>
                  <a:lnTo>
                    <a:pt x="2037740" y="0"/>
                  </a:lnTo>
                  <a:lnTo>
                    <a:pt x="2547174" y="509435"/>
                  </a:lnTo>
                  <a:lnTo>
                    <a:pt x="2037740" y="1018869"/>
                  </a:lnTo>
                  <a:lnTo>
                    <a:pt x="0" y="1018869"/>
                  </a:lnTo>
                  <a:lnTo>
                    <a:pt x="509435" y="5094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39915" tIns="15240" rIns="509434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noProof="0" dirty="0"/>
                <a:t>Health and wellbeing of FR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805CC2-75BD-AF0F-B9BE-38E62259FBB2}"/>
                </a:ext>
              </a:extLst>
            </p:cNvPr>
            <p:cNvSpPr/>
            <p:nvPr/>
          </p:nvSpPr>
          <p:spPr>
            <a:xfrm>
              <a:off x="2600507" y="1790578"/>
              <a:ext cx="2114154" cy="845661"/>
            </a:xfrm>
            <a:custGeom>
              <a:avLst/>
              <a:gdLst>
                <a:gd name="connsiteX0" fmla="*/ 0 w 2114154"/>
                <a:gd name="connsiteY0" fmla="*/ 0 h 845661"/>
                <a:gd name="connsiteX1" fmla="*/ 1691324 w 2114154"/>
                <a:gd name="connsiteY1" fmla="*/ 0 h 845661"/>
                <a:gd name="connsiteX2" fmla="*/ 2114154 w 2114154"/>
                <a:gd name="connsiteY2" fmla="*/ 422831 h 845661"/>
                <a:gd name="connsiteX3" fmla="*/ 1691324 w 2114154"/>
                <a:gd name="connsiteY3" fmla="*/ 845661 h 845661"/>
                <a:gd name="connsiteX4" fmla="*/ 0 w 2114154"/>
                <a:gd name="connsiteY4" fmla="*/ 845661 h 845661"/>
                <a:gd name="connsiteX5" fmla="*/ 422831 w 2114154"/>
                <a:gd name="connsiteY5" fmla="*/ 422831 h 845661"/>
                <a:gd name="connsiteX6" fmla="*/ 0 w 2114154"/>
                <a:gd name="connsiteY6" fmla="*/ 0 h 84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154" h="845661">
                  <a:moveTo>
                    <a:pt x="0" y="0"/>
                  </a:moveTo>
                  <a:lnTo>
                    <a:pt x="1691324" y="0"/>
                  </a:lnTo>
                  <a:lnTo>
                    <a:pt x="2114154" y="422831"/>
                  </a:lnTo>
                  <a:lnTo>
                    <a:pt x="1691324" y="845661"/>
                  </a:lnTo>
                  <a:lnTo>
                    <a:pt x="0" y="845661"/>
                  </a:lnTo>
                  <a:lnTo>
                    <a:pt x="422831" y="4228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611" tIns="8890" rIns="42283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noProof="0" dirty="0"/>
                <a:t>Wearable sensors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0611224-CBF4-A6AC-80BD-1FCF27DA7F24}"/>
                </a:ext>
              </a:extLst>
            </p:cNvPr>
            <p:cNvSpPr/>
            <p:nvPr/>
          </p:nvSpPr>
          <p:spPr>
            <a:xfrm>
              <a:off x="384465" y="2865486"/>
              <a:ext cx="2547174" cy="1018869"/>
            </a:xfrm>
            <a:custGeom>
              <a:avLst/>
              <a:gdLst>
                <a:gd name="connsiteX0" fmla="*/ 0 w 2547174"/>
                <a:gd name="connsiteY0" fmla="*/ 0 h 1018869"/>
                <a:gd name="connsiteX1" fmla="*/ 2037740 w 2547174"/>
                <a:gd name="connsiteY1" fmla="*/ 0 h 1018869"/>
                <a:gd name="connsiteX2" fmla="*/ 2547174 w 2547174"/>
                <a:gd name="connsiteY2" fmla="*/ 509435 h 1018869"/>
                <a:gd name="connsiteX3" fmla="*/ 2037740 w 2547174"/>
                <a:gd name="connsiteY3" fmla="*/ 1018869 h 1018869"/>
                <a:gd name="connsiteX4" fmla="*/ 0 w 2547174"/>
                <a:gd name="connsiteY4" fmla="*/ 1018869 h 1018869"/>
                <a:gd name="connsiteX5" fmla="*/ 509435 w 2547174"/>
                <a:gd name="connsiteY5" fmla="*/ 509435 h 1018869"/>
                <a:gd name="connsiteX6" fmla="*/ 0 w 2547174"/>
                <a:gd name="connsiteY6" fmla="*/ 0 h 101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74" h="1018869">
                  <a:moveTo>
                    <a:pt x="0" y="0"/>
                  </a:moveTo>
                  <a:lnTo>
                    <a:pt x="2037740" y="0"/>
                  </a:lnTo>
                  <a:lnTo>
                    <a:pt x="2547174" y="509435"/>
                  </a:lnTo>
                  <a:lnTo>
                    <a:pt x="2037740" y="1018869"/>
                  </a:lnTo>
                  <a:lnTo>
                    <a:pt x="0" y="1018869"/>
                  </a:lnTo>
                  <a:lnTo>
                    <a:pt x="509435" y="5094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dk1"/>
            </a:fontRef>
          </p:style>
          <p:txBody>
            <a:bodyPr spcFirstLastPara="0" vert="horz" wrap="square" lIns="539915" tIns="15240" rIns="509434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noProof="0" dirty="0"/>
                <a:t>Location of FR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00755C2-7D38-563E-3071-4A5FAD00C6D1}"/>
                </a:ext>
              </a:extLst>
            </p:cNvPr>
            <p:cNvSpPr/>
            <p:nvPr/>
          </p:nvSpPr>
          <p:spPr>
            <a:xfrm>
              <a:off x="2600507" y="2952090"/>
              <a:ext cx="2114154" cy="845661"/>
            </a:xfrm>
            <a:custGeom>
              <a:avLst/>
              <a:gdLst>
                <a:gd name="connsiteX0" fmla="*/ 0 w 2114154"/>
                <a:gd name="connsiteY0" fmla="*/ 0 h 845661"/>
                <a:gd name="connsiteX1" fmla="*/ 1691324 w 2114154"/>
                <a:gd name="connsiteY1" fmla="*/ 0 h 845661"/>
                <a:gd name="connsiteX2" fmla="*/ 2114154 w 2114154"/>
                <a:gd name="connsiteY2" fmla="*/ 422831 h 845661"/>
                <a:gd name="connsiteX3" fmla="*/ 1691324 w 2114154"/>
                <a:gd name="connsiteY3" fmla="*/ 845661 h 845661"/>
                <a:gd name="connsiteX4" fmla="*/ 0 w 2114154"/>
                <a:gd name="connsiteY4" fmla="*/ 845661 h 845661"/>
                <a:gd name="connsiteX5" fmla="*/ 422831 w 2114154"/>
                <a:gd name="connsiteY5" fmla="*/ 422831 h 845661"/>
                <a:gd name="connsiteX6" fmla="*/ 0 w 2114154"/>
                <a:gd name="connsiteY6" fmla="*/ 0 h 84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154" h="845661">
                  <a:moveTo>
                    <a:pt x="0" y="0"/>
                  </a:moveTo>
                  <a:lnTo>
                    <a:pt x="1691324" y="0"/>
                  </a:lnTo>
                  <a:lnTo>
                    <a:pt x="2114154" y="422831"/>
                  </a:lnTo>
                  <a:lnTo>
                    <a:pt x="1691324" y="845661"/>
                  </a:lnTo>
                  <a:lnTo>
                    <a:pt x="0" y="845661"/>
                  </a:lnTo>
                  <a:lnTo>
                    <a:pt x="422831" y="4228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611" tIns="8890" rIns="42283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noProof="0" dirty="0"/>
                <a:t>Wearable devices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6E460E-6F7B-1AB9-261F-920EAB59654C}"/>
                </a:ext>
              </a:extLst>
            </p:cNvPr>
            <p:cNvSpPr/>
            <p:nvPr/>
          </p:nvSpPr>
          <p:spPr>
            <a:xfrm>
              <a:off x="384465" y="4026997"/>
              <a:ext cx="2547174" cy="1018869"/>
            </a:xfrm>
            <a:custGeom>
              <a:avLst/>
              <a:gdLst>
                <a:gd name="connsiteX0" fmla="*/ 0 w 2547174"/>
                <a:gd name="connsiteY0" fmla="*/ 0 h 1018869"/>
                <a:gd name="connsiteX1" fmla="*/ 2037740 w 2547174"/>
                <a:gd name="connsiteY1" fmla="*/ 0 h 1018869"/>
                <a:gd name="connsiteX2" fmla="*/ 2547174 w 2547174"/>
                <a:gd name="connsiteY2" fmla="*/ 509435 h 1018869"/>
                <a:gd name="connsiteX3" fmla="*/ 2037740 w 2547174"/>
                <a:gd name="connsiteY3" fmla="*/ 1018869 h 1018869"/>
                <a:gd name="connsiteX4" fmla="*/ 0 w 2547174"/>
                <a:gd name="connsiteY4" fmla="*/ 1018869 h 1018869"/>
                <a:gd name="connsiteX5" fmla="*/ 509435 w 2547174"/>
                <a:gd name="connsiteY5" fmla="*/ 509435 h 1018869"/>
                <a:gd name="connsiteX6" fmla="*/ 0 w 2547174"/>
                <a:gd name="connsiteY6" fmla="*/ 0 h 101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74" h="1018869">
                  <a:moveTo>
                    <a:pt x="0" y="0"/>
                  </a:moveTo>
                  <a:lnTo>
                    <a:pt x="2037740" y="0"/>
                  </a:lnTo>
                  <a:lnTo>
                    <a:pt x="2547174" y="509435"/>
                  </a:lnTo>
                  <a:lnTo>
                    <a:pt x="2037740" y="1018869"/>
                  </a:lnTo>
                  <a:lnTo>
                    <a:pt x="0" y="1018869"/>
                  </a:lnTo>
                  <a:lnTo>
                    <a:pt x="509435" y="5094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dk1"/>
            </a:fontRef>
          </p:style>
          <p:txBody>
            <a:bodyPr spcFirstLastPara="0" vert="horz" wrap="square" lIns="539915" tIns="15240" rIns="509434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GB" sz="2000" kern="1200" noProof="0" dirty="0">
                  <a:sym typeface="Wingdings" panose="05000000000000000000" pitchFamily="2" charset="2"/>
                </a:rPr>
                <a:t>Safe operations</a:t>
              </a:r>
              <a:endParaRPr lang="en-GB" sz="2000" kern="1200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9E992C-1F32-DF9E-AAD6-0BADCD4E946C}"/>
                </a:ext>
              </a:extLst>
            </p:cNvPr>
            <p:cNvSpPr/>
            <p:nvPr/>
          </p:nvSpPr>
          <p:spPr>
            <a:xfrm>
              <a:off x="2600507" y="4113601"/>
              <a:ext cx="2114154" cy="845661"/>
            </a:xfrm>
            <a:custGeom>
              <a:avLst/>
              <a:gdLst>
                <a:gd name="connsiteX0" fmla="*/ 0 w 2114154"/>
                <a:gd name="connsiteY0" fmla="*/ 0 h 845661"/>
                <a:gd name="connsiteX1" fmla="*/ 1691324 w 2114154"/>
                <a:gd name="connsiteY1" fmla="*/ 0 h 845661"/>
                <a:gd name="connsiteX2" fmla="*/ 2114154 w 2114154"/>
                <a:gd name="connsiteY2" fmla="*/ 422831 h 845661"/>
                <a:gd name="connsiteX3" fmla="*/ 1691324 w 2114154"/>
                <a:gd name="connsiteY3" fmla="*/ 845661 h 845661"/>
                <a:gd name="connsiteX4" fmla="*/ 0 w 2114154"/>
                <a:gd name="connsiteY4" fmla="*/ 845661 h 845661"/>
                <a:gd name="connsiteX5" fmla="*/ 422831 w 2114154"/>
                <a:gd name="connsiteY5" fmla="*/ 422831 h 845661"/>
                <a:gd name="connsiteX6" fmla="*/ 0 w 2114154"/>
                <a:gd name="connsiteY6" fmla="*/ 0 h 84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154" h="845661">
                  <a:moveTo>
                    <a:pt x="0" y="0"/>
                  </a:moveTo>
                  <a:lnTo>
                    <a:pt x="1691324" y="0"/>
                  </a:lnTo>
                  <a:lnTo>
                    <a:pt x="2114154" y="422831"/>
                  </a:lnTo>
                  <a:lnTo>
                    <a:pt x="1691324" y="845661"/>
                  </a:lnTo>
                  <a:lnTo>
                    <a:pt x="0" y="845661"/>
                  </a:lnTo>
                  <a:lnTo>
                    <a:pt x="422831" y="4228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611" tIns="8890" rIns="42283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noProof="0" dirty="0"/>
                <a:t>Remote operations with the help of robots, AR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3F75A6-CC9F-0217-0080-FB8A0C7073D4}"/>
                </a:ext>
              </a:extLst>
            </p:cNvPr>
            <p:cNvSpPr/>
            <p:nvPr/>
          </p:nvSpPr>
          <p:spPr>
            <a:xfrm>
              <a:off x="2590042" y="5276885"/>
              <a:ext cx="2114154" cy="845661"/>
            </a:xfrm>
            <a:custGeom>
              <a:avLst/>
              <a:gdLst>
                <a:gd name="connsiteX0" fmla="*/ 0 w 2114154"/>
                <a:gd name="connsiteY0" fmla="*/ 0 h 845661"/>
                <a:gd name="connsiteX1" fmla="*/ 1691324 w 2114154"/>
                <a:gd name="connsiteY1" fmla="*/ 0 h 845661"/>
                <a:gd name="connsiteX2" fmla="*/ 2114154 w 2114154"/>
                <a:gd name="connsiteY2" fmla="*/ 422831 h 845661"/>
                <a:gd name="connsiteX3" fmla="*/ 1691324 w 2114154"/>
                <a:gd name="connsiteY3" fmla="*/ 845661 h 845661"/>
                <a:gd name="connsiteX4" fmla="*/ 0 w 2114154"/>
                <a:gd name="connsiteY4" fmla="*/ 845661 h 845661"/>
                <a:gd name="connsiteX5" fmla="*/ 422831 w 2114154"/>
                <a:gd name="connsiteY5" fmla="*/ 422831 h 845661"/>
                <a:gd name="connsiteX6" fmla="*/ 0 w 2114154"/>
                <a:gd name="connsiteY6" fmla="*/ 0 h 84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154" h="845661">
                  <a:moveTo>
                    <a:pt x="0" y="0"/>
                  </a:moveTo>
                  <a:lnTo>
                    <a:pt x="1691324" y="0"/>
                  </a:lnTo>
                  <a:lnTo>
                    <a:pt x="2114154" y="422831"/>
                  </a:lnTo>
                  <a:lnTo>
                    <a:pt x="1691324" y="845661"/>
                  </a:lnTo>
                  <a:lnTo>
                    <a:pt x="0" y="845661"/>
                  </a:lnTo>
                  <a:lnTo>
                    <a:pt x="422831" y="4228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611" tIns="8890" rIns="42283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noProof="0" dirty="0"/>
                <a:t>Field communications, AI, Command &amp; Control, integrated system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7D90DC-2B93-D323-34E1-1FFFD648C53C}"/>
                </a:ext>
              </a:extLst>
            </p:cNvPr>
            <p:cNvSpPr/>
            <p:nvPr/>
          </p:nvSpPr>
          <p:spPr>
            <a:xfrm>
              <a:off x="384465" y="5188509"/>
              <a:ext cx="2547174" cy="1018869"/>
            </a:xfrm>
            <a:custGeom>
              <a:avLst/>
              <a:gdLst>
                <a:gd name="connsiteX0" fmla="*/ 0 w 2547174"/>
                <a:gd name="connsiteY0" fmla="*/ 0 h 1018869"/>
                <a:gd name="connsiteX1" fmla="*/ 2037740 w 2547174"/>
                <a:gd name="connsiteY1" fmla="*/ 0 h 1018869"/>
                <a:gd name="connsiteX2" fmla="*/ 2547174 w 2547174"/>
                <a:gd name="connsiteY2" fmla="*/ 509435 h 1018869"/>
                <a:gd name="connsiteX3" fmla="*/ 2037740 w 2547174"/>
                <a:gd name="connsiteY3" fmla="*/ 1018869 h 1018869"/>
                <a:gd name="connsiteX4" fmla="*/ 0 w 2547174"/>
                <a:gd name="connsiteY4" fmla="*/ 1018869 h 1018869"/>
                <a:gd name="connsiteX5" fmla="*/ 509435 w 2547174"/>
                <a:gd name="connsiteY5" fmla="*/ 509435 h 1018869"/>
                <a:gd name="connsiteX6" fmla="*/ 0 w 2547174"/>
                <a:gd name="connsiteY6" fmla="*/ 0 h 101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7174" h="1018869">
                  <a:moveTo>
                    <a:pt x="0" y="0"/>
                  </a:moveTo>
                  <a:lnTo>
                    <a:pt x="2037740" y="0"/>
                  </a:lnTo>
                  <a:lnTo>
                    <a:pt x="2547174" y="509435"/>
                  </a:lnTo>
                  <a:lnTo>
                    <a:pt x="2037740" y="1018869"/>
                  </a:lnTo>
                  <a:lnTo>
                    <a:pt x="0" y="1018869"/>
                  </a:lnTo>
                  <a:lnTo>
                    <a:pt x="509435" y="50943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  <p:txBody>
            <a:bodyPr spcFirstLastPara="0" vert="horz" wrap="square" lIns="539915" tIns="15240" rIns="509434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en-GB" sz="2000" kern="1200" noProof="0" dirty="0"/>
                <a:t>Efficient decision making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95B444D7-7518-43C5-8583-ACA4D984C0B1}"/>
              </a:ext>
            </a:extLst>
          </p:cNvPr>
          <p:cNvSpPr txBox="1"/>
          <p:nvPr/>
        </p:nvSpPr>
        <p:spPr>
          <a:xfrm>
            <a:off x="5690116" y="2500911"/>
            <a:ext cx="5698400" cy="230832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Supporting and side activities in SYNERGISE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Human-Machine teaming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Ethical aspects when using wearables and working with robots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International collaboration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Collaboration with IFAFRI and E-STAG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Rich technology field testing by FR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3D6EED-DED4-416D-AFF3-C027313B868F}"/>
              </a:ext>
            </a:extLst>
          </p:cNvPr>
          <p:cNvSpPr txBox="1"/>
          <p:nvPr/>
        </p:nvSpPr>
        <p:spPr>
          <a:xfrm>
            <a:off x="5690116" y="4970191"/>
            <a:ext cx="5698400" cy="64633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Funded by European Commission and partners from Switzerland, Korea and Japan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54A2AD-3252-4806-8F5C-5B2C196A4E8E}"/>
              </a:ext>
            </a:extLst>
          </p:cNvPr>
          <p:cNvSpPr txBox="1"/>
          <p:nvPr/>
        </p:nvSpPr>
        <p:spPr>
          <a:xfrm>
            <a:off x="5690116" y="5766750"/>
            <a:ext cx="5698400" cy="3693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www.project-synergise.eu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1585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3340F-B04F-416C-8FA9-46B37D59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18DA-91CF-9C4E-A30F-D17CC030C2DB}" type="slidenum">
              <a:rPr lang="en-GB" smtClean="0"/>
              <a:t>3</a:t>
            </a:fld>
            <a:endParaRPr lang="en-GB"/>
          </a:p>
        </p:txBody>
      </p:sp>
      <p:sp>
        <p:nvSpPr>
          <p:cNvPr id="9" name="Rechteck: diagonal liegende Ecken abgerundet 8">
            <a:extLst>
              <a:ext uri="{FF2B5EF4-FFF2-40B4-BE49-F238E27FC236}">
                <a16:creationId xmlns:a16="http://schemas.microsoft.com/office/drawing/2014/main" id="{3CE39C63-170C-4B5D-AD36-885726656F16}"/>
              </a:ext>
            </a:extLst>
          </p:cNvPr>
          <p:cNvSpPr/>
          <p:nvPr/>
        </p:nvSpPr>
        <p:spPr>
          <a:xfrm>
            <a:off x="471293" y="1129003"/>
            <a:ext cx="10863649" cy="68280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SYNERGISE MASTER SCENARIO - Beirut Port Explosion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9D2D9F8E-2418-4693-804A-05E77C1D2A20}"/>
              </a:ext>
            </a:extLst>
          </p:cNvPr>
          <p:cNvSpPr/>
          <p:nvPr/>
        </p:nvSpPr>
        <p:spPr>
          <a:xfrm>
            <a:off x="471293" y="1932412"/>
            <a:ext cx="3524376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Search &amp; Rescue Use cases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F3F14E8F-F606-4EC0-8CC6-23A0341699A0}"/>
              </a:ext>
            </a:extLst>
          </p:cNvPr>
          <p:cNvSpPr/>
          <p:nvPr/>
        </p:nvSpPr>
        <p:spPr>
          <a:xfrm>
            <a:off x="4115086" y="1932412"/>
            <a:ext cx="3532615" cy="579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Fire&amp;rescue</a:t>
            </a:r>
            <a:r>
              <a:rPr lang="en-GB" dirty="0"/>
              <a:t> use cases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50BA4D7A-8BD1-4378-9326-597EC9FD7CED}"/>
              </a:ext>
            </a:extLst>
          </p:cNvPr>
          <p:cNvSpPr/>
          <p:nvPr/>
        </p:nvSpPr>
        <p:spPr>
          <a:xfrm>
            <a:off x="7767118" y="1932412"/>
            <a:ext cx="3524371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S&amp;R+F&amp;R Use cases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FEF9A410-35A0-4D5C-A0EE-DA9DEBC5A79E}"/>
              </a:ext>
            </a:extLst>
          </p:cNvPr>
          <p:cNvSpPr/>
          <p:nvPr/>
        </p:nvSpPr>
        <p:spPr>
          <a:xfrm>
            <a:off x="427840" y="2591486"/>
            <a:ext cx="10879948" cy="127265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rgbClr val="002060"/>
                </a:solidFill>
              </a:rPr>
              <a:t>Use Case example: </a:t>
            </a:r>
          </a:p>
          <a:p>
            <a:pPr algn="ctr"/>
            <a:r>
              <a:rPr lang="en-GB" sz="1600" dirty="0">
                <a:solidFill>
                  <a:srgbClr val="002060"/>
                </a:solidFill>
              </a:rPr>
              <a:t>A team has been assigned by the Urban Search and Rescue Coordination Cell (UCC) to a worksite at one of the port office buildings to carry out rapid search &amp; rescue. Severe structural collapse of office building with about 10.000m</a:t>
            </a:r>
            <a:r>
              <a:rPr lang="en-GB" sz="1600" baseline="30000" dirty="0">
                <a:solidFill>
                  <a:srgbClr val="002060"/>
                </a:solidFill>
              </a:rPr>
              <a:t>2 </a:t>
            </a:r>
            <a:r>
              <a:rPr lang="en-GB" sz="1600" dirty="0">
                <a:solidFill>
                  <a:srgbClr val="002060"/>
                </a:solidFill>
              </a:rPr>
              <a:t>total space: steel frame and reinforces concrete walls, floors – victim location and rescue. Complete Worksite identification form and triage forms.</a:t>
            </a: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34A34974-C1BD-4AB8-BA18-0E304B4059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3" y="4082976"/>
            <a:ext cx="3978275" cy="2273300"/>
          </a:xfrm>
          <a:prstGeom prst="rect">
            <a:avLst/>
          </a:prstGeom>
        </p:spPr>
      </p:pic>
      <p:pic>
        <p:nvPicPr>
          <p:cNvPr id="29" name="Picture 2" descr="A person in orange jumpsuit standing on rocks&#10;&#10;Description automatically generated">
            <a:extLst>
              <a:ext uri="{FF2B5EF4-FFF2-40B4-BE49-F238E27FC236}">
                <a16:creationId xmlns:a16="http://schemas.microsoft.com/office/drawing/2014/main" id="{5AE38828-97D7-4CCB-8C7C-F852F5DFCE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20" y="4082976"/>
            <a:ext cx="3022600" cy="2276475"/>
          </a:xfrm>
          <a:prstGeom prst="rect">
            <a:avLst/>
          </a:prstGeom>
        </p:spPr>
      </p:pic>
      <p:pic>
        <p:nvPicPr>
          <p:cNvPr id="30" name="Picture 5" descr="A group of construction workers working on a construction site&#10;&#10;Description automatically generated">
            <a:extLst>
              <a:ext uri="{FF2B5EF4-FFF2-40B4-BE49-F238E27FC236}">
                <a16:creationId xmlns:a16="http://schemas.microsoft.com/office/drawing/2014/main" id="{269DE062-878A-4A30-8D08-37DF42583F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72" y="4097507"/>
            <a:ext cx="1702435" cy="2269490"/>
          </a:xfrm>
          <a:prstGeom prst="rect">
            <a:avLst/>
          </a:prstGeom>
        </p:spPr>
      </p:pic>
      <p:sp>
        <p:nvSpPr>
          <p:cNvPr id="2" name="Rechteck: abgerundete Ecken 9">
            <a:extLst>
              <a:ext uri="{FF2B5EF4-FFF2-40B4-BE49-F238E27FC236}">
                <a16:creationId xmlns:a16="http://schemas.microsoft.com/office/drawing/2014/main" id="{8E2BBC4E-983E-D95E-77CF-D6FFF7CC0738}"/>
              </a:ext>
            </a:extLst>
          </p:cNvPr>
          <p:cNvSpPr/>
          <p:nvPr/>
        </p:nvSpPr>
        <p:spPr>
          <a:xfrm>
            <a:off x="471293" y="1892135"/>
            <a:ext cx="3524376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Search &amp; Rescue Use cases</a:t>
            </a:r>
          </a:p>
        </p:txBody>
      </p:sp>
      <p:sp>
        <p:nvSpPr>
          <p:cNvPr id="3" name="Rechteck: abgerundete Ecken 22">
            <a:extLst>
              <a:ext uri="{FF2B5EF4-FFF2-40B4-BE49-F238E27FC236}">
                <a16:creationId xmlns:a16="http://schemas.microsoft.com/office/drawing/2014/main" id="{56785510-EFCF-125E-751F-1571ED47A28B}"/>
              </a:ext>
            </a:extLst>
          </p:cNvPr>
          <p:cNvSpPr/>
          <p:nvPr/>
        </p:nvSpPr>
        <p:spPr>
          <a:xfrm>
            <a:off x="4115086" y="1892135"/>
            <a:ext cx="3532615" cy="579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Fire &amp; rescue use cases</a:t>
            </a:r>
          </a:p>
        </p:txBody>
      </p:sp>
      <p:sp>
        <p:nvSpPr>
          <p:cNvPr id="5" name="Rechteck: abgerundete Ecken 23">
            <a:extLst>
              <a:ext uri="{FF2B5EF4-FFF2-40B4-BE49-F238E27FC236}">
                <a16:creationId xmlns:a16="http://schemas.microsoft.com/office/drawing/2014/main" id="{1B0B1751-BFB2-5418-B629-0674A4E3AF55}"/>
              </a:ext>
            </a:extLst>
          </p:cNvPr>
          <p:cNvSpPr/>
          <p:nvPr/>
        </p:nvSpPr>
        <p:spPr>
          <a:xfrm>
            <a:off x="7767118" y="1892135"/>
            <a:ext cx="3524371" cy="59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S&amp;R + F&amp;R Use cases</a:t>
            </a:r>
          </a:p>
        </p:txBody>
      </p:sp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6FF0540A-FD76-3751-4BF5-404F9F5A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957" y="6416260"/>
            <a:ext cx="2743200" cy="365125"/>
          </a:xfrm>
        </p:spPr>
        <p:txBody>
          <a:bodyPr/>
          <a:lstStyle/>
          <a:p>
            <a:fld id="{F2CED4C8-450F-FB43-BA86-B4CB49A14A22}" type="datetime1">
              <a:rPr lang="de-DE" smtClean="0"/>
              <a:t>15.01.2025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466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683E3BA-DE59-4B42-9C13-87AA5BEE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57" y="365125"/>
            <a:ext cx="10515600" cy="628103"/>
          </a:xfrm>
        </p:spPr>
        <p:txBody>
          <a:bodyPr>
            <a:normAutofit fontScale="90000"/>
          </a:bodyPr>
          <a:lstStyle/>
          <a:p>
            <a:r>
              <a:rPr lang="en-GB" dirty="0"/>
              <a:t>Capability analyse example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9DFBD4F-8550-420A-A7A5-3FABD616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97351"/>
              </p:ext>
            </p:extLst>
          </p:nvPr>
        </p:nvGraphicFramePr>
        <p:xfrm>
          <a:off x="621957" y="1160546"/>
          <a:ext cx="10938672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8762">
                  <a:extLst>
                    <a:ext uri="{9D8B030D-6E8A-4147-A177-3AD203B41FA5}">
                      <a16:colId xmlns:a16="http://schemas.microsoft.com/office/drawing/2014/main" val="1529885180"/>
                    </a:ext>
                  </a:extLst>
                </a:gridCol>
                <a:gridCol w="3240513">
                  <a:extLst>
                    <a:ext uri="{9D8B030D-6E8A-4147-A177-3AD203B41FA5}">
                      <a16:colId xmlns:a16="http://schemas.microsoft.com/office/drawing/2014/main" val="1855063013"/>
                    </a:ext>
                  </a:extLst>
                </a:gridCol>
                <a:gridCol w="2844729">
                  <a:extLst>
                    <a:ext uri="{9D8B030D-6E8A-4147-A177-3AD203B41FA5}">
                      <a16:colId xmlns:a16="http://schemas.microsoft.com/office/drawing/2014/main" val="367404669"/>
                    </a:ext>
                  </a:extLst>
                </a:gridCol>
                <a:gridCol w="2734668">
                  <a:extLst>
                    <a:ext uri="{9D8B030D-6E8A-4147-A177-3AD203B41FA5}">
                      <a16:colId xmlns:a16="http://schemas.microsoft.com/office/drawing/2014/main" val="225396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SYNERGISE 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SYNERGISE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28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Information gathering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effectLst/>
                        </a:rPr>
                        <a:t>Binoculars</a:t>
                      </a:r>
                      <a:br>
                        <a:rPr lang="en-GB" sz="1400" kern="1200" noProof="0" dirty="0">
                          <a:effectLst/>
                        </a:rPr>
                      </a:br>
                      <a:r>
                        <a:rPr lang="en-GB" sz="1400" kern="1200" noProof="0" dirty="0">
                          <a:effectLst/>
                        </a:rPr>
                        <a:t>UAVs</a:t>
                      </a:r>
                      <a:br>
                        <a:rPr lang="en-GB" sz="1400" kern="1200" noProof="0" dirty="0">
                          <a:effectLst/>
                        </a:rPr>
                      </a:br>
                      <a:r>
                        <a:rPr lang="en-GB" sz="1400" kern="1200" noProof="0" dirty="0">
                          <a:effectLst/>
                        </a:rPr>
                        <a:t>Thermal image cameras</a:t>
                      </a:r>
                      <a:br>
                        <a:rPr lang="en-GB" sz="1400" kern="1200" noProof="0" dirty="0">
                          <a:effectLst/>
                        </a:rPr>
                      </a:br>
                      <a:r>
                        <a:rPr lang="en-GB" sz="1400" kern="1200" noProof="0" dirty="0">
                          <a:effectLst/>
                        </a:rPr>
                        <a:t>Ladders</a:t>
                      </a:r>
                      <a:br>
                        <a:rPr lang="en-GB" sz="1400" kern="1200" noProof="0" dirty="0">
                          <a:effectLst/>
                        </a:rPr>
                      </a:br>
                      <a:r>
                        <a:rPr lang="en-GB" sz="1400" kern="1200" noProof="0" dirty="0">
                          <a:effectLst/>
                        </a:rPr>
                        <a:t>Open-source data (e.g. Google maps)</a:t>
                      </a:r>
                    </a:p>
                    <a:p>
                      <a:r>
                        <a:rPr lang="en-GB" sz="1400" kern="1200" noProof="0" dirty="0">
                          <a:effectLst/>
                        </a:rPr>
                        <a:t>Communication with locals</a:t>
                      </a:r>
                    </a:p>
                    <a:p>
                      <a:r>
                        <a:rPr lang="en-GB" sz="1400" kern="1200" noProof="0" dirty="0">
                          <a:effectLst/>
                        </a:rPr>
                        <a:t>Personal tallies</a:t>
                      </a:r>
                    </a:p>
                    <a:p>
                      <a:r>
                        <a:rPr lang="en-GB" sz="1400" kern="1200" noProof="0" dirty="0">
                          <a:effectLst/>
                        </a:rPr>
                        <a:t>Survey 123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/>
                        <a:t>UAVs (indoor/outdoor)</a:t>
                      </a:r>
                    </a:p>
                    <a:p>
                      <a:r>
                        <a:rPr lang="en-GB" sz="1400" noProof="0"/>
                        <a:t>FR localisation devices</a:t>
                      </a:r>
                    </a:p>
                    <a:p>
                      <a:r>
                        <a:rPr lang="en-GB" sz="1400" noProof="0"/>
                        <a:t>Field communications</a:t>
                      </a:r>
                    </a:p>
                    <a:p>
                      <a:r>
                        <a:rPr lang="en-GB" sz="1400" noProof="0"/>
                        <a:t>Information Management System</a:t>
                      </a:r>
                    </a:p>
                    <a:p>
                      <a:endParaRPr lang="en-GB" sz="1400" noProof="0"/>
                    </a:p>
                    <a:p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Increased FR safety</a:t>
                      </a:r>
                    </a:p>
                    <a:p>
                      <a:r>
                        <a:rPr lang="en-GB" sz="1400" noProof="0" dirty="0"/>
                        <a:t>Remote operations</a:t>
                      </a:r>
                    </a:p>
                    <a:p>
                      <a:r>
                        <a:rPr lang="en-GB" sz="1400" noProof="0" dirty="0"/>
                        <a:t>Stabile communications</a:t>
                      </a:r>
                    </a:p>
                    <a:p>
                      <a:r>
                        <a:rPr lang="en-GB" sz="1400" noProof="0" dirty="0"/>
                        <a:t>Efficient multi-agency information exchange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46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noProof="0"/>
                        <a:t>Evaluation of the building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Laser monitors </a:t>
                      </a:r>
                    </a:p>
                    <a:p>
                      <a:r>
                        <a:rPr lang="en-GB" sz="1400" noProof="0" dirty="0"/>
                        <a:t>UAVs</a:t>
                      </a:r>
                    </a:p>
                    <a:p>
                      <a:r>
                        <a:rPr lang="en-GB" sz="1400" noProof="0" dirty="0"/>
                        <a:t>Binoculars</a:t>
                      </a:r>
                    </a:p>
                    <a:p>
                      <a:r>
                        <a:rPr lang="en-GB" sz="1400" noProof="0" dirty="0"/>
                        <a:t>Visual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UAVs (indoor/outdoor)</a:t>
                      </a:r>
                    </a:p>
                    <a:p>
                      <a:r>
                        <a:rPr lang="en-GB" sz="1400" noProof="0" dirty="0"/>
                        <a:t>FR localisation devices</a:t>
                      </a:r>
                    </a:p>
                    <a:p>
                      <a:r>
                        <a:rPr lang="en-GB" sz="1400" noProof="0" dirty="0"/>
                        <a:t>FR wearables for providing FR Wellness Index</a:t>
                      </a:r>
                    </a:p>
                    <a:p>
                      <a:r>
                        <a:rPr lang="en-GB" sz="1400" noProof="0" dirty="0"/>
                        <a:t>Field communications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Information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Increased FR safety</a:t>
                      </a:r>
                    </a:p>
                    <a:p>
                      <a:r>
                        <a:rPr lang="en-GB" sz="1400" noProof="0" dirty="0"/>
                        <a:t>Remote operations</a:t>
                      </a:r>
                    </a:p>
                    <a:p>
                      <a:r>
                        <a:rPr lang="en-GB" sz="1400" noProof="0" dirty="0"/>
                        <a:t>Stabile communications</a:t>
                      </a:r>
                    </a:p>
                    <a:p>
                      <a:r>
                        <a:rPr lang="en-GB" sz="1400" noProof="0" dirty="0"/>
                        <a:t>Increased efficiency collecting and analysing the data</a:t>
                      </a:r>
                    </a:p>
                    <a:p>
                      <a:r>
                        <a:rPr lang="en-GB" sz="1400" noProof="0" dirty="0"/>
                        <a:t>Efficient information exchange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0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Victim 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Loud hailer</a:t>
                      </a:r>
                    </a:p>
                    <a:p>
                      <a:r>
                        <a:rPr lang="en-GB" sz="1400" noProof="0" dirty="0"/>
                        <a:t>Visual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Indoor drone OWL</a:t>
                      </a:r>
                    </a:p>
                    <a:p>
                      <a:r>
                        <a:rPr lang="en-GB" sz="1400" noProof="0" dirty="0"/>
                        <a:t>Ground robot ANYMAL</a:t>
                      </a:r>
                    </a:p>
                    <a:p>
                      <a:r>
                        <a:rPr lang="en-GB" sz="1400" noProof="0" dirty="0"/>
                        <a:t>FR localisation devices</a:t>
                      </a:r>
                    </a:p>
                    <a:p>
                      <a:r>
                        <a:rPr lang="en-GB" sz="1400" noProof="0" dirty="0"/>
                        <a:t>FR wearables for Providing FR Wellness Index</a:t>
                      </a:r>
                    </a:p>
                    <a:p>
                      <a:r>
                        <a:rPr lang="en-GB" sz="1400" noProof="0" dirty="0"/>
                        <a:t>Field communications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Information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Increased FR safety</a:t>
                      </a:r>
                    </a:p>
                    <a:p>
                      <a:r>
                        <a:rPr lang="en-GB" sz="1400" noProof="0" dirty="0"/>
                        <a:t>Remote operations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Increased efficiency collecting and analysing the data</a:t>
                      </a:r>
                    </a:p>
                    <a:p>
                      <a:endParaRPr lang="en-GB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225982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A733EF-D6A5-420F-A137-EAC9B919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B3FC7587-CF7E-7712-AA3B-CD0A947A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957" y="6416260"/>
            <a:ext cx="2743200" cy="365125"/>
          </a:xfrm>
        </p:spPr>
        <p:txBody>
          <a:bodyPr/>
          <a:lstStyle/>
          <a:p>
            <a:fld id="{F2CED4C8-450F-FB43-BA86-B4CB49A14A22}" type="datetime1">
              <a:rPr lang="de-DE" smtClean="0"/>
              <a:t>15.01.2025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643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제목 79"/>
          <p:cNvSpPr>
            <a:spLocks noGrp="1"/>
          </p:cNvSpPr>
          <p:nvPr>
            <p:ph type="title"/>
          </p:nvPr>
        </p:nvSpPr>
        <p:spPr>
          <a:xfrm>
            <a:off x="771955" y="252358"/>
            <a:ext cx="10862997" cy="778098"/>
          </a:xfrm>
        </p:spPr>
        <p:txBody>
          <a:bodyPr>
            <a:normAutofit/>
          </a:bodyPr>
          <a:lstStyle/>
          <a:p>
            <a:r>
              <a:rPr lang="en-US" altLang="ko-KR" dirty="0"/>
              <a:t>SYNERGISE Testing concept</a:t>
            </a:r>
            <a:endParaRPr lang="ko" altLang="en-US" dirty="0"/>
          </a:p>
        </p:txBody>
      </p:sp>
      <p:sp>
        <p:nvSpPr>
          <p:cNvPr id="34" name="모서리가 둥근 직사각형 49">
            <a:extLst>
              <a:ext uri="{FF2B5EF4-FFF2-40B4-BE49-F238E27FC236}">
                <a16:creationId xmlns:a16="http://schemas.microsoft.com/office/drawing/2014/main" id="{62E894D4-5162-4C60-8DBA-C4BBA1894A4A}"/>
              </a:ext>
            </a:extLst>
          </p:cNvPr>
          <p:cNvSpPr/>
          <p:nvPr/>
        </p:nvSpPr>
        <p:spPr>
          <a:xfrm>
            <a:off x="760839" y="2276692"/>
            <a:ext cx="4329904" cy="472016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5" name="모서리가 둥근 직사각형 50">
            <a:extLst>
              <a:ext uri="{FF2B5EF4-FFF2-40B4-BE49-F238E27FC236}">
                <a16:creationId xmlns:a16="http://schemas.microsoft.com/office/drawing/2014/main" id="{C7524F43-7537-4540-860C-1D1988A538E5}"/>
              </a:ext>
            </a:extLst>
          </p:cNvPr>
          <p:cNvSpPr/>
          <p:nvPr/>
        </p:nvSpPr>
        <p:spPr>
          <a:xfrm rot="2700000">
            <a:off x="3331191" y="1743628"/>
            <a:ext cx="1983162" cy="469717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6" name="모서리가 둥근 직사각형 51">
            <a:extLst>
              <a:ext uri="{FF2B5EF4-FFF2-40B4-BE49-F238E27FC236}">
                <a16:creationId xmlns:a16="http://schemas.microsoft.com/office/drawing/2014/main" id="{F73EB6EA-9B72-4AC8-8617-DD9A0D9FA278}"/>
              </a:ext>
            </a:extLst>
          </p:cNvPr>
          <p:cNvSpPr/>
          <p:nvPr/>
        </p:nvSpPr>
        <p:spPr>
          <a:xfrm rot="8100000">
            <a:off x="3336364" y="2812639"/>
            <a:ext cx="1971163" cy="472016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D152F501-908B-4E6F-9DB5-7EBE6819B620}"/>
              </a:ext>
            </a:extLst>
          </p:cNvPr>
          <p:cNvSpPr/>
          <p:nvPr/>
        </p:nvSpPr>
        <p:spPr>
          <a:xfrm>
            <a:off x="4650355" y="2310839"/>
            <a:ext cx="413154" cy="413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altLang="ko-KR" sz="1600" b="1" dirty="0">
                <a:ln>
                  <a:solidFill>
                    <a:srgbClr val="92A78C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600" b="1" dirty="0">
              <a:ln>
                <a:solidFill>
                  <a:srgbClr val="92A78C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1BBBA272-CC5C-42BB-BF36-241DE503036D}"/>
              </a:ext>
            </a:extLst>
          </p:cNvPr>
          <p:cNvSpPr/>
          <p:nvPr/>
        </p:nvSpPr>
        <p:spPr>
          <a:xfrm>
            <a:off x="653952" y="2250399"/>
            <a:ext cx="327034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맑은 고딕" panose="020B0503020000020004" pitchFamily="50" charset="-127"/>
              </a:rPr>
              <a:t>Lab tests</a:t>
            </a:r>
          </a:p>
        </p:txBody>
      </p:sp>
      <p:sp>
        <p:nvSpPr>
          <p:cNvPr id="41" name="모서리가 둥근 직사각형 53">
            <a:extLst>
              <a:ext uri="{FF2B5EF4-FFF2-40B4-BE49-F238E27FC236}">
                <a16:creationId xmlns:a16="http://schemas.microsoft.com/office/drawing/2014/main" id="{A3A75634-A48A-4E52-B311-32B547A64912}"/>
              </a:ext>
            </a:extLst>
          </p:cNvPr>
          <p:cNvSpPr/>
          <p:nvPr/>
        </p:nvSpPr>
        <p:spPr>
          <a:xfrm>
            <a:off x="3563296" y="3336557"/>
            <a:ext cx="4688801" cy="472016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42" name="모서리가 둥근 직사각형 54">
            <a:extLst>
              <a:ext uri="{FF2B5EF4-FFF2-40B4-BE49-F238E27FC236}">
                <a16:creationId xmlns:a16="http://schemas.microsoft.com/office/drawing/2014/main" id="{375EA6B0-D1B4-4A2B-9A82-979884E0661F}"/>
              </a:ext>
            </a:extLst>
          </p:cNvPr>
          <p:cNvSpPr/>
          <p:nvPr/>
        </p:nvSpPr>
        <p:spPr>
          <a:xfrm rot="2700000">
            <a:off x="6492545" y="2803493"/>
            <a:ext cx="1983162" cy="469717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43" name="모서리가 둥근 직사각형 55">
            <a:extLst>
              <a:ext uri="{FF2B5EF4-FFF2-40B4-BE49-F238E27FC236}">
                <a16:creationId xmlns:a16="http://schemas.microsoft.com/office/drawing/2014/main" id="{F95479AD-2872-4364-BA32-2BA1DEE8BE0C}"/>
              </a:ext>
            </a:extLst>
          </p:cNvPr>
          <p:cNvSpPr/>
          <p:nvPr/>
        </p:nvSpPr>
        <p:spPr>
          <a:xfrm rot="8100000">
            <a:off x="6497718" y="3872504"/>
            <a:ext cx="1971163" cy="472016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7CAE15B8-723E-4149-A7DE-DD42EEC24F6B}"/>
              </a:ext>
            </a:extLst>
          </p:cNvPr>
          <p:cNvSpPr/>
          <p:nvPr/>
        </p:nvSpPr>
        <p:spPr>
          <a:xfrm>
            <a:off x="7810119" y="3365988"/>
            <a:ext cx="413154" cy="413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altLang="ko-KR" sz="1600" b="1" dirty="0">
                <a:ln>
                  <a:solidFill>
                    <a:srgbClr val="92A78C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600" b="1" dirty="0">
              <a:ln>
                <a:solidFill>
                  <a:srgbClr val="92A78C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A0ED20C-8771-4FA0-A3FA-656A0D28212F}"/>
              </a:ext>
            </a:extLst>
          </p:cNvPr>
          <p:cNvSpPr/>
          <p:nvPr/>
        </p:nvSpPr>
        <p:spPr>
          <a:xfrm>
            <a:off x="4080396" y="3334038"/>
            <a:ext cx="3602421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맑은 고딕" panose="020B0503020000020004" pitchFamily="50" charset="-127"/>
              </a:rPr>
              <a:t>Component field tests</a:t>
            </a:r>
          </a:p>
        </p:txBody>
      </p:sp>
      <p:sp>
        <p:nvSpPr>
          <p:cNvPr id="59" name="모서리가 둥근 직사각형 65">
            <a:extLst>
              <a:ext uri="{FF2B5EF4-FFF2-40B4-BE49-F238E27FC236}">
                <a16:creationId xmlns:a16="http://schemas.microsoft.com/office/drawing/2014/main" id="{E98DCC7F-3465-4711-9F17-DB81C30D3587}"/>
              </a:ext>
            </a:extLst>
          </p:cNvPr>
          <p:cNvSpPr/>
          <p:nvPr/>
        </p:nvSpPr>
        <p:spPr>
          <a:xfrm>
            <a:off x="6724650" y="4406206"/>
            <a:ext cx="4688801" cy="472016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62" name="모서리가 둥근 직사각형 66">
            <a:extLst>
              <a:ext uri="{FF2B5EF4-FFF2-40B4-BE49-F238E27FC236}">
                <a16:creationId xmlns:a16="http://schemas.microsoft.com/office/drawing/2014/main" id="{3967AB7F-D130-432A-8FAF-6BEE585860B4}"/>
              </a:ext>
            </a:extLst>
          </p:cNvPr>
          <p:cNvSpPr/>
          <p:nvPr/>
        </p:nvSpPr>
        <p:spPr>
          <a:xfrm rot="2700000">
            <a:off x="9653899" y="3873142"/>
            <a:ext cx="1983162" cy="469717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64" name="모서리가 둥근 직사각형 67">
            <a:extLst>
              <a:ext uri="{FF2B5EF4-FFF2-40B4-BE49-F238E27FC236}">
                <a16:creationId xmlns:a16="http://schemas.microsoft.com/office/drawing/2014/main" id="{2C62374C-2320-4273-A990-C940DFAE5C87}"/>
              </a:ext>
            </a:extLst>
          </p:cNvPr>
          <p:cNvSpPr/>
          <p:nvPr/>
        </p:nvSpPr>
        <p:spPr>
          <a:xfrm rot="8100000">
            <a:off x="9659072" y="4942153"/>
            <a:ext cx="1971163" cy="472016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28F508ED-3F2E-49BE-8765-DCCF2EFDFC7E}"/>
              </a:ext>
            </a:extLst>
          </p:cNvPr>
          <p:cNvSpPr/>
          <p:nvPr/>
        </p:nvSpPr>
        <p:spPr>
          <a:xfrm>
            <a:off x="10975831" y="4435637"/>
            <a:ext cx="413154" cy="413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/>
          <a:lstStyle/>
          <a:p>
            <a:pPr algn="ctr"/>
            <a:r>
              <a:rPr lang="en-US" altLang="ko-KR" sz="1600" b="1" dirty="0">
                <a:ln>
                  <a:solidFill>
                    <a:srgbClr val="92A78C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600" b="1" dirty="0">
              <a:ln>
                <a:solidFill>
                  <a:srgbClr val="92A78C">
                    <a:alpha val="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6A0A513-36C2-4390-A1EF-4AD623DC6161}"/>
              </a:ext>
            </a:extLst>
          </p:cNvPr>
          <p:cNvSpPr/>
          <p:nvPr/>
        </p:nvSpPr>
        <p:spPr>
          <a:xfrm>
            <a:off x="7498642" y="4380606"/>
            <a:ext cx="326132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a typeface="맑은 고딕" panose="020B0503020000020004" pitchFamily="50" charset="-127"/>
              </a:rPr>
              <a:t>System field tests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05A355-D55A-5F74-5CC2-8E6D08C6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957" y="6416260"/>
            <a:ext cx="2743200" cy="365125"/>
          </a:xfrm>
        </p:spPr>
        <p:txBody>
          <a:bodyPr/>
          <a:lstStyle/>
          <a:p>
            <a:fld id="{F2CED4C8-450F-FB43-BA86-B4CB49A14A22}" type="datetime1">
              <a:rPr lang="de-DE" smtClean="0"/>
              <a:t>15.01.2025</a:t>
            </a:fld>
            <a:endParaRPr lang="de-D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87D3C-4043-CBE0-D92C-B88A9C44F0EF}"/>
              </a:ext>
            </a:extLst>
          </p:cNvPr>
          <p:cNvSpPr txBox="1"/>
          <p:nvPr/>
        </p:nvSpPr>
        <p:spPr>
          <a:xfrm>
            <a:off x="771088" y="2926517"/>
            <a:ext cx="3201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7C5"/>
                </a:solidFill>
              </a:rPr>
              <a:t>Online </a:t>
            </a:r>
            <a:r>
              <a:rPr lang="en-US" sz="1400" b="1" dirty="0">
                <a:solidFill>
                  <a:srgbClr val="5F57C5"/>
                </a:solidFill>
              </a:rPr>
              <a:t>exchange meetings </a:t>
            </a:r>
            <a:r>
              <a:rPr lang="en-US" sz="1400" dirty="0">
                <a:solidFill>
                  <a:srgbClr val="5F57C5"/>
                </a:solidFill>
              </a:rPr>
              <a:t>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5F57C5"/>
                </a:solidFill>
              </a:rPr>
              <a:t>introduce the technology,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5F57C5"/>
                </a:solidFill>
              </a:rPr>
              <a:t>discuss the current stand and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5F57C5"/>
                </a:solidFill>
              </a:rPr>
              <a:t>analyze the FR requirements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5F57C5"/>
                </a:solidFill>
              </a:rPr>
              <a:t>10 lab tests</a:t>
            </a:r>
            <a:endParaRPr lang="en-DE" sz="1400" dirty="0">
              <a:solidFill>
                <a:srgbClr val="5F57C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45366-DE67-D0BC-9569-12D3F85E1504}"/>
              </a:ext>
            </a:extLst>
          </p:cNvPr>
          <p:cNvSpPr txBox="1"/>
          <p:nvPr/>
        </p:nvSpPr>
        <p:spPr>
          <a:xfrm>
            <a:off x="3692916" y="4016474"/>
            <a:ext cx="30888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7C5"/>
                </a:solidFill>
              </a:rPr>
              <a:t>Single components are tested </a:t>
            </a:r>
            <a:r>
              <a:rPr lang="en-US" sz="1400" b="1" dirty="0">
                <a:solidFill>
                  <a:srgbClr val="5F57C5"/>
                </a:solidFill>
              </a:rPr>
              <a:t>by FR </a:t>
            </a:r>
            <a:r>
              <a:rPr lang="en-US" sz="1400" dirty="0">
                <a:solidFill>
                  <a:srgbClr val="5F57C5"/>
                </a:solidFill>
              </a:rPr>
              <a:t>on the </a:t>
            </a:r>
            <a:r>
              <a:rPr lang="en-US" sz="1400" b="1" dirty="0">
                <a:solidFill>
                  <a:srgbClr val="5F57C5"/>
                </a:solidFill>
              </a:rPr>
              <a:t>realistic field </a:t>
            </a:r>
            <a:r>
              <a:rPr lang="en-US" sz="1400" dirty="0">
                <a:solidFill>
                  <a:srgbClr val="5F57C5"/>
                </a:solidFill>
              </a:rPr>
              <a:t>conditions against the use cases. </a:t>
            </a:r>
          </a:p>
          <a:p>
            <a:r>
              <a:rPr lang="en-US" sz="1400" dirty="0">
                <a:solidFill>
                  <a:srgbClr val="5F57C5"/>
                </a:solidFill>
              </a:rPr>
              <a:t>Feedback is provided using the </a:t>
            </a:r>
            <a:r>
              <a:rPr lang="en-US" sz="1400" b="1" dirty="0">
                <a:solidFill>
                  <a:srgbClr val="5F57C5"/>
                </a:solidFill>
              </a:rPr>
              <a:t>evaluation methodology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5F57C5"/>
                </a:solidFill>
              </a:rPr>
              <a:t>Altogether </a:t>
            </a:r>
            <a:r>
              <a:rPr lang="en-US" sz="1400" b="1" dirty="0">
                <a:solidFill>
                  <a:srgbClr val="5F57C5"/>
                </a:solidFill>
              </a:rPr>
              <a:t>five</a:t>
            </a:r>
            <a:r>
              <a:rPr lang="en-US" sz="1400" dirty="0">
                <a:solidFill>
                  <a:srgbClr val="5F57C5"/>
                </a:solidFill>
              </a:rPr>
              <a:t> Component Field tests will be implemented</a:t>
            </a:r>
            <a:endParaRPr lang="en-DE" sz="1400" dirty="0">
              <a:solidFill>
                <a:srgbClr val="5F57C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2A059-35B8-7681-9A3F-12D4B8D5AAA4}"/>
              </a:ext>
            </a:extLst>
          </p:cNvPr>
          <p:cNvSpPr txBox="1"/>
          <p:nvPr/>
        </p:nvSpPr>
        <p:spPr>
          <a:xfrm>
            <a:off x="7109518" y="5178161"/>
            <a:ext cx="2865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F57C5"/>
                </a:solidFill>
              </a:rPr>
              <a:t>Field tests for </a:t>
            </a:r>
            <a:r>
              <a:rPr lang="en-US" sz="1400" b="1" dirty="0">
                <a:solidFill>
                  <a:srgbClr val="5F57C5"/>
                </a:solidFill>
              </a:rPr>
              <a:t>integrated</a:t>
            </a:r>
            <a:r>
              <a:rPr lang="en-US" sz="1400" dirty="0">
                <a:solidFill>
                  <a:srgbClr val="5F57C5"/>
                </a:solidFill>
              </a:rPr>
              <a:t> </a:t>
            </a:r>
            <a:r>
              <a:rPr lang="en-US" sz="1400" b="1" dirty="0">
                <a:solidFill>
                  <a:srgbClr val="5F57C5"/>
                </a:solidFill>
              </a:rPr>
              <a:t>solutions</a:t>
            </a:r>
            <a:r>
              <a:rPr lang="en-US" sz="1400" dirty="0">
                <a:solidFill>
                  <a:srgbClr val="5F57C5"/>
                </a:solidFill>
              </a:rPr>
              <a:t>. Hands on testing in the realistic environment, the </a:t>
            </a:r>
            <a:r>
              <a:rPr lang="en-US" sz="1400" b="1" dirty="0">
                <a:solidFill>
                  <a:srgbClr val="5F57C5"/>
                </a:solidFill>
              </a:rPr>
              <a:t>whole system is evaluated </a:t>
            </a:r>
            <a:r>
              <a:rPr lang="en-US" sz="1400" dirty="0">
                <a:solidFill>
                  <a:srgbClr val="5F57C5"/>
                </a:solidFill>
              </a:rPr>
              <a:t>based on the SYNERGISE use cases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432FE-DE5E-26F1-477F-B34CD416236A}"/>
              </a:ext>
            </a:extLst>
          </p:cNvPr>
          <p:cNvSpPr txBox="1"/>
          <p:nvPr/>
        </p:nvSpPr>
        <p:spPr>
          <a:xfrm>
            <a:off x="8517756" y="1407163"/>
            <a:ext cx="3261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SYNERGISE key result: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 fully tested and validated integrated toolkit for 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improving first responder safety and capabilities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20212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17A7C82-9063-440D-80C6-7ACE722A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2EB87D1-100C-42AE-A573-DB258C0E0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179" y="1110650"/>
            <a:ext cx="6725033" cy="5046816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6340DF7-8AC0-424D-8ED8-1A1F626CD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www.synergise-project.eu</a:t>
            </a:r>
            <a:endParaRPr lang="de-DE" dirty="0"/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9B2577-CD2B-4839-B468-09F70886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0B7-BD78-4A10-8D78-A1CE8A9091B6}" type="datetime1">
              <a:rPr lang="ko-KR" altLang="de-DE" smtClean="0"/>
              <a:t>2025-01-15</a:t>
            </a:fld>
            <a:endParaRPr lang="ko-KR" alt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60A906-BA5E-4A7C-92FC-0AA535C0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60C5-B0B3-4566-AE49-E4A6D2C8B6D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45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YNERGISE">
      <a:dk1>
        <a:srgbClr val="110F2B"/>
      </a:dk1>
      <a:lt1>
        <a:srgbClr val="FFFFFF"/>
      </a:lt1>
      <a:dk2>
        <a:srgbClr val="110F2B"/>
      </a:dk2>
      <a:lt2>
        <a:srgbClr val="E7E6E6"/>
      </a:lt2>
      <a:accent1>
        <a:srgbClr val="003C73"/>
      </a:accent1>
      <a:accent2>
        <a:srgbClr val="0068B1"/>
      </a:accent2>
      <a:accent3>
        <a:srgbClr val="BF579D"/>
      </a:accent3>
      <a:accent4>
        <a:srgbClr val="871F68"/>
      </a:accent4>
      <a:accent5>
        <a:srgbClr val="61BDEB"/>
      </a:accent5>
      <a:accent6>
        <a:srgbClr val="D28ABB"/>
      </a:accent6>
      <a:hlink>
        <a:srgbClr val="0068B1"/>
      </a:hlink>
      <a:folHlink>
        <a:srgbClr val="9A93B2"/>
      </a:folHlink>
    </a:clrScheme>
    <a:fontScheme name="SYNERGISE">
      <a:majorFont>
        <a:latin typeface="Avenir Next LT Pr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48F8AB8BFDB4CAE3C07DA0470500B" ma:contentTypeVersion="15" ma:contentTypeDescription="Create a new document." ma:contentTypeScope="" ma:versionID="1f7d434fba7ccfadae20034d9fa9fde3">
  <xsd:schema xmlns:xsd="http://www.w3.org/2001/XMLSchema" xmlns:xs="http://www.w3.org/2001/XMLSchema" xmlns:p="http://schemas.microsoft.com/office/2006/metadata/properties" xmlns:ns2="20ce7517-b623-420e-8be7-06c6979884fc" xmlns:ns3="30dc260c-8477-4ed7-8bf5-cec88a6def5e" targetNamespace="http://schemas.microsoft.com/office/2006/metadata/properties" ma:root="true" ma:fieldsID="fe2699fae7a71238f76dc7fc6d970cdc" ns2:_="" ns3:_="">
    <xsd:import namespace="20ce7517-b623-420e-8be7-06c6979884fc"/>
    <xsd:import namespace="30dc260c-8477-4ed7-8bf5-cec88a6de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e7517-b623-420e-8be7-06c697988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f481b40-f286-4908-848d-74455da6f2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c260c-8477-4ed7-8bf5-cec88a6def5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f3c10f7-436d-4d26-997d-1c780c94678d}" ma:internalName="TaxCatchAll" ma:showField="CatchAllData" ma:web="30dc260c-8477-4ed7-8bf5-cec88a6de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e7517-b623-420e-8be7-06c6979884fc">
      <Terms xmlns="http://schemas.microsoft.com/office/infopath/2007/PartnerControls"/>
    </lcf76f155ced4ddcb4097134ff3c332f>
    <TaxCatchAll xmlns="30dc260c-8477-4ed7-8bf5-cec88a6def5e" xsi:nil="true"/>
    <SharedWithUsers xmlns="30dc260c-8477-4ed7-8bf5-cec88a6def5e">
      <UserInfo>
        <DisplayName>Chloé Scordel</DisplayName>
        <AccountId>46</AccountId>
        <AccountType/>
      </UserInfo>
      <UserInfo>
        <DisplayName>Claudia Speiser</DisplayName>
        <AccountId>15</AccountId>
        <AccountType/>
      </UserInfo>
      <UserInfo>
        <DisplayName>Melanie Carevic-Neri</DisplayName>
        <AccountId>83</AccountId>
        <AccountType/>
      </UserInfo>
      <UserInfo>
        <DisplayName>Amrita Choudhary</DisplayName>
        <AccountId>45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23FB3-2FE4-48DC-B760-9761639F4243}"/>
</file>

<file path=customXml/itemProps2.xml><?xml version="1.0" encoding="utf-8"?>
<ds:datastoreItem xmlns:ds="http://schemas.openxmlformats.org/officeDocument/2006/customXml" ds:itemID="{6759F5E5-B726-437C-8120-DCC75F25E31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d1712ab-770f-4a02-9a6f-a4101f9d922e"/>
    <ds:schemaRef ds:uri="http://purl.org/dc/elements/1.1/"/>
    <ds:schemaRef ds:uri="http://schemas.microsoft.com/office/2006/metadata/properties"/>
    <ds:schemaRef ds:uri="14185f4d-e927-4ed7-a77a-26b6c6ec873b"/>
    <ds:schemaRef ds:uri="7d0c1f47-0b1e-48f7-95ab-f02c976df216"/>
    <ds:schemaRef ds:uri="6def222c-2caa-44de-9184-1d922a21fe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63C1EB-02AB-4587-AA11-C5A5243CA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Breitbild</PresentationFormat>
  <Paragraphs>109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맑은 고딕</vt:lpstr>
      <vt:lpstr>Arial</vt:lpstr>
      <vt:lpstr>Avenir Next LT Pro Bold</vt:lpstr>
      <vt:lpstr>Calibri</vt:lpstr>
      <vt:lpstr>Roboto Black</vt:lpstr>
      <vt:lpstr>Roboto Light</vt:lpstr>
      <vt:lpstr>Roboto Medium</vt:lpstr>
      <vt:lpstr>Symbol</vt:lpstr>
      <vt:lpstr>Wingdings</vt:lpstr>
      <vt:lpstr>Office</vt:lpstr>
      <vt:lpstr>SYNERGISE - increasing emergency services safety and efficiency</vt:lpstr>
      <vt:lpstr>SYNERGISE project overview</vt:lpstr>
      <vt:lpstr>PowerPoint-Präsentation</vt:lpstr>
      <vt:lpstr>Capability analyse example</vt:lpstr>
      <vt:lpstr>SYNERGISE Testing concept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Typography</dc:title>
  <dc:creator>Santiago Duque</dc:creator>
  <cp:lastModifiedBy>Ristmäe, Tiina</cp:lastModifiedBy>
  <cp:revision>168</cp:revision>
  <dcterms:created xsi:type="dcterms:W3CDTF">2023-09-28T12:29:22Z</dcterms:created>
  <dcterms:modified xsi:type="dcterms:W3CDTF">2025-01-15T17:21:09Z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0x01010027F48F8AB8BFDB4CAE3C07DA0470500B</vt:lpwstr>
  </property>
  <property fmtid="{D5CDD505-2E9C-101B-9397-08002B2CF9AE}" pid="3" name="MediaServiceImageTags">
    <vt:lpwstr/>
  </property>
</Properties>
</file>